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9"/>
  </p:handoutMasterIdLst>
  <p:sldIdLst>
    <p:sldId id="258" r:id="rId3"/>
    <p:sldId id="301" r:id="rId4"/>
    <p:sldId id="308" r:id="rId5"/>
    <p:sldId id="309" r:id="rId6"/>
    <p:sldId id="311" r:id="rId7"/>
    <p:sldId id="312" r:id="rId8"/>
    <p:sldId id="313" r:id="rId9"/>
    <p:sldId id="314" r:id="rId10"/>
    <p:sldId id="315" r:id="rId12"/>
    <p:sldId id="317" r:id="rId13"/>
    <p:sldId id="318" r:id="rId14"/>
    <p:sldId id="319" r:id="rId15"/>
    <p:sldId id="320" r:id="rId16"/>
    <p:sldId id="321" r:id="rId17"/>
    <p:sldId id="270" r:id="rId18"/>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406" userDrawn="1">
          <p15:clr>
            <a:srgbClr val="A4A3A4"/>
          </p15:clr>
        </p15:guide>
        <p15:guide id="2" pos="373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501A"/>
    <a:srgbClr val="FF9933"/>
    <a:srgbClr val="04DFF6"/>
    <a:srgbClr val="03ABBF"/>
    <a:srgbClr val="03B3C5"/>
    <a:srgbClr val="3EEAFC"/>
    <a:srgbClr val="6FEF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857"/>
    <p:restoredTop sz="94660"/>
  </p:normalViewPr>
  <p:slideViewPr>
    <p:cSldViewPr snapToGrid="0" showGuides="1">
      <p:cViewPr varScale="1">
        <p:scale>
          <a:sx n="93" d="100"/>
          <a:sy n="93" d="100"/>
        </p:scale>
        <p:origin x="96" y="96"/>
      </p:cViewPr>
      <p:guideLst>
        <p:guide orient="horz" pos="2406"/>
        <p:guide pos="3731"/>
      </p:guideLst>
    </p:cSldViewPr>
  </p:slideViewPr>
  <p:notesTextViewPr>
    <p:cViewPr>
      <p:scale>
        <a:sx n="1" d="1"/>
        <a:sy n="1" d="1"/>
      </p:scale>
      <p:origin x="0" y="0"/>
    </p:cViewPr>
  </p:notesTextViewPr>
  <p:sorterViewPr showFormatting="0">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strike="noStrike" noProof="0" smtClean="0">
                <a:ln>
                  <a:noFill/>
                </a:ln>
                <a:effectLst/>
                <a:uLnTx/>
                <a:uFillTx/>
                <a:sym typeface="+mn-ea"/>
              </a:rPr>
              <a:t>Click to edit Master text style</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lang="zh-CN" altLang="en-US" sz="1200" strike="noStrike" noProof="0" smtClean="0">
                <a:ln>
                  <a:noFill/>
                </a:ln>
                <a:effectLst/>
                <a:uLnTx/>
                <a:uFillTx/>
                <a:sym typeface="+mn-ea"/>
              </a:rPr>
              <a:t>Second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lang="zh-CN" altLang="en-US" sz="1200" strike="noStrike" noProof="0" smtClean="0">
                <a:ln>
                  <a:noFill/>
                </a:ln>
                <a:effectLst/>
                <a:uLnTx/>
                <a:uFillTx/>
                <a:sym typeface="+mn-ea"/>
              </a:rPr>
              <a:t>Third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lang="zh-CN" altLang="en-US" sz="1200" strike="noStrike" noProof="0" smtClean="0">
                <a:ln>
                  <a:noFill/>
                </a:ln>
                <a:effectLst/>
                <a:uLnTx/>
                <a:uFillTx/>
                <a:sym typeface="+mn-ea"/>
              </a:rPr>
              <a:t>Fourth level</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lang="zh-CN" altLang="en-US" sz="1200" strike="noStrike" noProof="0" smtClean="0">
                <a:ln>
                  <a:noFill/>
                </a:ln>
                <a:effectLst/>
                <a:uLnTx/>
                <a:uFillTx/>
                <a:sym typeface="+mn-ea"/>
              </a:rPr>
              <a:t>Fifth level</a:t>
            </a:r>
            <a:endParaRPr lang="zh-CN" altLang="en-US" strike="noStrike" noProof="1"/>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smtClean="0"/>
              <a:t>Click to edit Master title style</a:t>
            </a:r>
            <a:endParaRPr lang="zh-CN" altLang="en-US" strike="noStrike" noProof="1"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t>Click to edit Master title style</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fld>
            <a:endParaRPr lang="zh-CN" altLang="en-US" strike="noStrike" noProof="1" dirty="0">
              <a:latin typeface="Calibri" panose="020F050202020403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fld>
            <a:endParaRPr lang="zh-CN" altLang="en-US" strike="noStrike" noProof="1" dirty="0">
              <a:latin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dirty="0"/>
              <a:t>单击此处编辑母版标题样式</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0" indent="-228600"/>
            <a:r>
              <a:rPr lang="zh-CN" altLang="en-US" dirty="0"/>
              <a:t>单击此处编辑母版文本样式</a:t>
            </a:r>
            <a:endParaRPr lang="zh-CN" altLang="en-US" dirty="0"/>
          </a:p>
          <a:p>
            <a:pPr lvl="1" indent="-22860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fld>
            <a:endParaRPr lang="zh-CN" altLang="en-US" strike="noStrike" noProof="1" dirty="0">
              <a:latin typeface="Calibri" panose="020F0502020204030204" pitchFamily="34" charset="0"/>
            </a:endParaRPr>
          </a:p>
        </p:txBody>
      </p:sp>
      <p:pic>
        <p:nvPicPr>
          <p:cNvPr id="1031" name="图片 6"/>
          <p:cNvPicPr>
            <a:picLocks noChangeAspect="1"/>
          </p:cNvPicPr>
          <p:nvPr userDrawn="1"/>
        </p:nvPicPr>
        <p:blipFill>
          <a:blip r:embed="rId3"/>
          <a:stretch>
            <a:fillRect/>
          </a:stretch>
        </p:blipFill>
        <p:spPr>
          <a:xfrm>
            <a:off x="0" y="0"/>
            <a:ext cx="12192000" cy="6858000"/>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7FAFD">
                <a:alpha val="100000"/>
              </a:srgbClr>
            </a:gs>
            <a:gs pos="74001">
              <a:srgbClr val="B5D2EC">
                <a:alpha val="100000"/>
              </a:srgbClr>
            </a:gs>
            <a:gs pos="83000">
              <a:srgbClr val="B5D2EC">
                <a:alpha val="100000"/>
              </a:srgbClr>
            </a:gs>
            <a:gs pos="100000">
              <a:srgbClr val="CEE1F2">
                <a:alpha val="100000"/>
              </a:srgbClr>
            </a:gs>
          </a:gsLst>
          <a:lin ang="5400000" scaled="1"/>
          <a:tileRect/>
        </a:gradFill>
        <a:effectLst/>
      </p:bgPr>
    </p:bg>
    <p:spTree>
      <p:nvGrpSpPr>
        <p:cNvPr id="1" name=""/>
        <p:cNvGrpSpPr/>
        <p:nvPr/>
      </p:nvGrpSpPr>
      <p:grpSpPr/>
      <p:pic>
        <p:nvPicPr>
          <p:cNvPr id="4098" name="图片 14"/>
          <p:cNvPicPr>
            <a:picLocks noChangeAspect="1"/>
          </p:cNvPicPr>
          <p:nvPr/>
        </p:nvPicPr>
        <p:blipFill>
          <a:blip r:embed="rId1"/>
          <a:stretch>
            <a:fillRect/>
          </a:stretch>
        </p:blipFill>
        <p:spPr>
          <a:xfrm>
            <a:off x="0" y="20320"/>
            <a:ext cx="12192000" cy="6858000"/>
          </a:xfrm>
          <a:prstGeom prst="rect">
            <a:avLst/>
          </a:prstGeom>
          <a:noFill/>
          <a:ln w="9525">
            <a:noFill/>
          </a:ln>
        </p:spPr>
      </p:pic>
      <p:cxnSp>
        <p:nvCxnSpPr>
          <p:cNvPr id="11" name="直接连接符 10"/>
          <p:cNvCxnSpPr/>
          <p:nvPr/>
        </p:nvCxnSpPr>
        <p:spPr>
          <a:xfrm>
            <a:off x="5465763" y="803275"/>
            <a:ext cx="457200" cy="0"/>
          </a:xfrm>
          <a:prstGeom prst="line">
            <a:avLst/>
          </a:prstGeom>
          <a:ln w="12700">
            <a:solidFill>
              <a:srgbClr val="FF501A"/>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494463" y="803275"/>
            <a:ext cx="457200" cy="0"/>
          </a:xfrm>
          <a:prstGeom prst="line">
            <a:avLst/>
          </a:prstGeom>
          <a:ln w="12700">
            <a:solidFill>
              <a:srgbClr val="FF501A"/>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6041022" y="625364"/>
            <a:ext cx="338555" cy="369332"/>
          </a:xfrm>
          <a:prstGeom prst="rect">
            <a:avLst/>
          </a:prstGeom>
          <a:noFill/>
          <a:effectLst>
            <a:glow rad="127000">
              <a:schemeClr val="accent2"/>
            </a:glow>
            <a:outerShdw blurRad="50800" dist="63500" dir="5400000" algn="ctr" rotWithShape="0">
              <a:srgbClr val="000000">
                <a:alpha val="40000"/>
              </a:srgbClr>
            </a:outerShdw>
          </a:effectLst>
        </p:spPr>
        <p:txBody>
          <a:bodyPr wrap="none">
            <a:spAutoFit/>
          </a:bodyPr>
          <a:lstStyle/>
          <a:p>
            <a:pPr marR="0" algn="ctr" defTabSz="914400" fontAlgn="auto">
              <a:spcBef>
                <a:spcPts val="0"/>
              </a:spcBef>
              <a:spcAft>
                <a:spcPts val="0"/>
              </a:spcAft>
              <a:buClrTx/>
              <a:buSzTx/>
              <a:buFontTx/>
              <a:buNone/>
              <a:defRPr/>
            </a:pPr>
            <a:r>
              <a:rPr kumimoji="0" lang="en-US" altLang="zh-CN" kern="1200" cap="none" spc="0" normalizeH="0" baseline="0" noProof="0" dirty="0">
                <a:solidFill>
                  <a:srgbClr val="FF9933"/>
                </a:solidFill>
                <a:effectLst>
                  <a:outerShdw blurRad="50800" dist="38100" dir="2700000" algn="tl" rotWithShape="0">
                    <a:prstClr val="black">
                      <a:alpha val="40000"/>
                    </a:prstClr>
                  </a:outerShdw>
                </a:effectLst>
                <a:latin typeface="Arial" panose="020B0604020202020204" pitchFamily="34" charset="0"/>
                <a:ea typeface="张海山锐线体2.0" pitchFamily="2" charset="-122"/>
                <a:cs typeface="Arial" panose="020B0604020202020204" pitchFamily="34" charset="0"/>
                <a:sym typeface="+mn-ea"/>
              </a:rPr>
              <a:t>A</a:t>
            </a:r>
            <a:endParaRPr kumimoji="0" lang="zh-CN" altLang="en-US" kern="1200" cap="none" spc="0" normalizeH="0" baseline="0" noProof="0" dirty="0">
              <a:solidFill>
                <a:srgbClr val="FF9933"/>
              </a:solidFill>
              <a:effectLst>
                <a:outerShdw blurRad="50800" dist="38100" dir="2700000" algn="tl" rotWithShape="0">
                  <a:prstClr val="black">
                    <a:alpha val="40000"/>
                  </a:prstClr>
                </a:outerShdw>
              </a:effectLst>
              <a:latin typeface="Arial" panose="020B0604020202020204" pitchFamily="34" charset="0"/>
              <a:ea typeface="张海山锐线体2.0" pitchFamily="2" charset="-122"/>
              <a:cs typeface="Arial" panose="020B0604020202020204" pitchFamily="34" charset="0"/>
              <a:sym typeface="+mn-ea"/>
            </a:endParaRPr>
          </a:p>
        </p:txBody>
      </p:sp>
      <p:sp>
        <p:nvSpPr>
          <p:cNvPr id="8" name="文本框 7"/>
          <p:cNvSpPr txBox="1"/>
          <p:nvPr/>
        </p:nvSpPr>
        <p:spPr>
          <a:xfrm>
            <a:off x="5051424" y="888962"/>
            <a:ext cx="2317750" cy="922020"/>
          </a:xfrm>
          <a:prstGeom prst="rect">
            <a:avLst/>
          </a:prstGeom>
          <a:noFill/>
        </p:spPr>
        <p:txBody>
          <a:bodyPr wrap="none">
            <a:spAutoFit/>
          </a:bodyPr>
          <a:lstStyle>
            <a:defPPr>
              <a:defRPr lang="zh-CN"/>
            </a:defPPr>
            <a:lvl1pPr algn="ctr" eaLnBrk="1" fontAlgn="auto" hangingPunct="1">
              <a:spcBef>
                <a:spcPts val="0"/>
              </a:spcBef>
              <a:spcAft>
                <a:spcPts val="0"/>
              </a:spcAft>
              <a:defRPr sz="6600">
                <a:gradFill>
                  <a:gsLst>
                    <a:gs pos="100000">
                      <a:srgbClr val="FF0000"/>
                    </a:gs>
                    <a:gs pos="0">
                      <a:srgbClr val="FF9933"/>
                    </a:gs>
                  </a:gsLst>
                  <a:lin ang="5400000" scaled="1"/>
                </a:gradFill>
                <a:effectLst>
                  <a:outerShdw blurRad="50800" dist="127000" dir="5400000" algn="t" rotWithShape="0">
                    <a:prstClr val="black">
                      <a:alpha val="40000"/>
                    </a:prstClr>
                  </a:outerShdw>
                </a:effectLst>
                <a:latin typeface="Arial" panose="020B0604020202020204" pitchFamily="34" charset="0"/>
                <a:ea typeface="张海山锐线体2.0" pitchFamily="2" charset="-122"/>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0" normalizeH="0" baseline="0" noProof="0" dirty="0" smtClean="0">
                <a:ln>
                  <a:noFill/>
                </a:ln>
                <a:gradFill>
                  <a:gsLst>
                    <a:gs pos="100000">
                      <a:srgbClr val="FF0000"/>
                    </a:gs>
                    <a:gs pos="0">
                      <a:srgbClr val="FF9933"/>
                    </a:gs>
                  </a:gsLst>
                  <a:lin ang="5400000" scaled="1"/>
                </a:gradFill>
                <a:effectLst>
                  <a:outerShdw blurRad="50800" dist="127000" dir="5400000" algn="t" rotWithShape="0">
                    <a:prstClr val="black">
                      <a:alpha val="40000"/>
                    </a:prstClr>
                  </a:outerShdw>
                </a:effectLst>
                <a:uLnTx/>
                <a:uFillTx/>
                <a:latin typeface="Arial" panose="020B0604020202020204" pitchFamily="34" charset="0"/>
                <a:ea typeface="张海山锐线体2.0" pitchFamily="2" charset="-122"/>
                <a:cs typeface="Arial" panose="020B0604020202020204" pitchFamily="34" charset="0"/>
                <a:sym typeface="+mn-ea"/>
              </a:rPr>
              <a:t>Project</a:t>
            </a:r>
            <a:endParaRPr kumimoji="0" lang="en-US" altLang="zh-CN" sz="5400" b="0" i="0" u="none" strike="noStrike" kern="1200" cap="none" spc="0" normalizeH="0" baseline="0" noProof="0" dirty="0" smtClean="0">
              <a:ln>
                <a:noFill/>
              </a:ln>
              <a:gradFill>
                <a:gsLst>
                  <a:gs pos="100000">
                    <a:srgbClr val="FF0000"/>
                  </a:gs>
                  <a:gs pos="0">
                    <a:srgbClr val="FF9933"/>
                  </a:gs>
                </a:gsLst>
                <a:lin ang="5400000" scaled="1"/>
              </a:gradFill>
              <a:effectLst>
                <a:outerShdw blurRad="50800" dist="127000" dir="5400000" algn="t" rotWithShape="0">
                  <a:prstClr val="black">
                    <a:alpha val="40000"/>
                  </a:prstClr>
                </a:outerShdw>
              </a:effectLst>
              <a:uLnTx/>
              <a:uFillTx/>
              <a:latin typeface="Arial" panose="020B0604020202020204" pitchFamily="34" charset="0"/>
              <a:ea typeface="张海山锐线体2.0" pitchFamily="2" charset="-122"/>
              <a:cs typeface="Arial" panose="020B0604020202020204" pitchFamily="34" charset="0"/>
              <a:sym typeface="+mn-ea"/>
            </a:endParaRPr>
          </a:p>
        </p:txBody>
      </p:sp>
      <p:sp>
        <p:nvSpPr>
          <p:cNvPr id="10" name="文本框 9"/>
          <p:cNvSpPr txBox="1"/>
          <p:nvPr/>
        </p:nvSpPr>
        <p:spPr>
          <a:xfrm>
            <a:off x="3814127" y="1607471"/>
            <a:ext cx="4792345" cy="1106805"/>
          </a:xfrm>
          <a:prstGeom prst="rect">
            <a:avLst/>
          </a:prstGeom>
          <a:noFill/>
        </p:spPr>
        <p:txBody>
          <a:bodyPr wrap="none">
            <a:spAutoFit/>
          </a:bodyPr>
          <a:lstStyle>
            <a:defPPr>
              <a:defRPr lang="zh-CN"/>
            </a:defPPr>
            <a:lvl1pPr eaLnBrk="1" fontAlgn="auto" hangingPunct="1">
              <a:spcBef>
                <a:spcPts val="0"/>
              </a:spcBef>
              <a:spcAft>
                <a:spcPts val="0"/>
              </a:spcAft>
              <a:defRPr sz="6600">
                <a:gradFill>
                  <a:gsLst>
                    <a:gs pos="100000">
                      <a:srgbClr val="FF0000"/>
                    </a:gs>
                    <a:gs pos="0">
                      <a:srgbClr val="FF9933"/>
                    </a:gs>
                  </a:gsLst>
                  <a:lin ang="5400000" scaled="1"/>
                </a:gradFill>
                <a:effectLst>
                  <a:outerShdw blurRad="50800" dist="127000" dir="5400000" algn="t" rotWithShape="0">
                    <a:prstClr val="black">
                      <a:alpha val="40000"/>
                    </a:prstClr>
                  </a:outerShdw>
                </a:effectLst>
                <a:latin typeface="Arial" panose="020B0604020202020204" pitchFamily="34" charset="0"/>
                <a:ea typeface="张海山锐线体2.0" pitchFamily="2" charset="-122"/>
                <a:cs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en-US" sz="6600" b="0" i="0" u="none" strike="noStrike" kern="1200" cap="none" spc="0" normalizeH="0" baseline="0" noProof="0" dirty="0">
                <a:ln>
                  <a:noFill/>
                </a:ln>
                <a:gradFill>
                  <a:gsLst>
                    <a:gs pos="100000">
                      <a:srgbClr val="FF0000"/>
                    </a:gs>
                    <a:gs pos="0">
                      <a:srgbClr val="FF9933"/>
                    </a:gs>
                  </a:gsLst>
                  <a:lin ang="5400000" scaled="1"/>
                </a:gradFill>
                <a:effectLst>
                  <a:outerShdw blurRad="50800" dist="127000" dir="5400000" algn="t" rotWithShape="0">
                    <a:prstClr val="black">
                      <a:alpha val="40000"/>
                    </a:prstClr>
                  </a:outerShdw>
                </a:effectLst>
                <a:uLnTx/>
                <a:uFillTx/>
                <a:latin typeface="Arial" panose="020B0604020202020204" pitchFamily="34" charset="0"/>
                <a:ea typeface="张海山锐线体2.0" pitchFamily="2" charset="-122"/>
                <a:cs typeface="Arial" panose="020B0604020202020204" pitchFamily="34" charset="0"/>
                <a:sym typeface="+mn-ea"/>
              </a:rPr>
              <a:t>SURAKSHA</a:t>
            </a:r>
            <a:endParaRPr kumimoji="0" lang="en-US" altLang="en-US" sz="6600" b="0" i="0" u="none" strike="noStrike" kern="1200" cap="none" spc="0" normalizeH="0" baseline="0" noProof="0" dirty="0">
              <a:ln>
                <a:noFill/>
              </a:ln>
              <a:gradFill>
                <a:gsLst>
                  <a:gs pos="100000">
                    <a:srgbClr val="FF0000"/>
                  </a:gs>
                  <a:gs pos="0">
                    <a:srgbClr val="FF9933"/>
                  </a:gs>
                </a:gsLst>
                <a:lin ang="5400000" scaled="1"/>
              </a:gradFill>
              <a:effectLst>
                <a:outerShdw blurRad="50800" dist="127000" dir="5400000" algn="t" rotWithShape="0">
                  <a:prstClr val="black">
                    <a:alpha val="40000"/>
                  </a:prstClr>
                </a:outerShdw>
              </a:effectLst>
              <a:uLnTx/>
              <a:uFillTx/>
              <a:latin typeface="Arial" panose="020B0604020202020204" pitchFamily="34" charset="0"/>
              <a:ea typeface="张海山锐线体2.0" pitchFamily="2" charset="-122"/>
              <a:cs typeface="Arial" panose="020B0604020202020204" pitchFamily="34" charset="0"/>
              <a:sym typeface="+mn-ea"/>
            </a:endParaRPr>
          </a:p>
        </p:txBody>
      </p:sp>
      <p:sp>
        <p:nvSpPr>
          <p:cNvPr id="2" name="Text Box 1"/>
          <p:cNvSpPr txBox="1"/>
          <p:nvPr/>
        </p:nvSpPr>
        <p:spPr>
          <a:xfrm>
            <a:off x="8827135" y="5834380"/>
            <a:ext cx="3296920" cy="1023620"/>
          </a:xfrm>
          <a:prstGeom prst="rect">
            <a:avLst/>
          </a:prstGeom>
          <a:noFill/>
          <a:ln>
            <a:noFill/>
            <a:prstDash val="sysDot"/>
          </a:ln>
        </p:spPr>
        <p:txBody>
          <a:bodyPr wrap="square" rtlCol="0">
            <a:noAutofit/>
          </a:bodyPr>
          <a:p>
            <a:r>
              <a:rPr lang="en-US">
                <a:solidFill>
                  <a:schemeClr val="bg1"/>
                </a:solidFill>
              </a:rPr>
              <a:t>Team members:</a:t>
            </a:r>
            <a:endParaRPr lang="en-US">
              <a:solidFill>
                <a:schemeClr val="bg1"/>
              </a:solidFill>
            </a:endParaRPr>
          </a:p>
          <a:p>
            <a:pPr indent="457200"/>
            <a:endParaRPr lang="en-US">
              <a:solidFill>
                <a:schemeClr val="bg1"/>
              </a:solidFill>
            </a:endParaRPr>
          </a:p>
        </p:txBody>
      </p:sp>
      <p:sp>
        <p:nvSpPr>
          <p:cNvPr id="49" name="Subtitle 2"/>
          <p:cNvSpPr txBox="1"/>
          <p:nvPr/>
        </p:nvSpPr>
        <p:spPr>
          <a:xfrm>
            <a:off x="3080385" y="2844165"/>
            <a:ext cx="6457315" cy="427355"/>
          </a:xfrm>
          <a:prstGeom prst="rect">
            <a:avLst/>
          </a:prstGeom>
        </p:spPr>
        <p:txBody>
          <a:bodyPr vert="horz" wrap="square" lIns="121920" tIns="60960" rIns="121920" bIns="60960" rtlCol="0">
            <a:noAutofit/>
          </a:bodyPr>
          <a:p>
            <a:pPr algn="ctr">
              <a:buFont typeface="Wingdings" panose="05000000000000000000" charset="0"/>
            </a:pPr>
            <a:r>
              <a:rPr lang="en-US" altLang="en-US" sz="1800" dirty="0">
                <a:solidFill>
                  <a:srgbClr val="00B050"/>
                </a:solidFill>
                <a:latin typeface="Arial" panose="020B0604020202020204" pitchFamily="34" charset="0"/>
                <a:ea typeface="Microsoft YaHei" panose="020B0503020204020204" charset="-122"/>
                <a:cs typeface="Clear Sans Light" panose="020B0303030202020304" pitchFamily="34" charset="0"/>
                <a:sym typeface="Arial" panose="020B0604020202020204" pitchFamily="34" charset="0"/>
              </a:rPr>
              <a:t>Safety at Your Fingertips </a:t>
            </a:r>
            <a:r>
              <a:rPr lang="en-US" altLang="en-US" sz="1800">
                <a:solidFill>
                  <a:schemeClr val="bg1"/>
                </a:solidFill>
                <a:sym typeface="+mn-ea"/>
              </a:rPr>
              <a:t>- Anytime, Anywhere, Everyone</a:t>
            </a:r>
            <a:endParaRPr lang="en-US" altLang="en-US" sz="1800" b="1" dirty="0">
              <a:solidFill>
                <a:srgbClr val="00B050"/>
              </a:solidFill>
              <a:latin typeface="Arial" panose="020B0604020202020204" pitchFamily="34" charset="0"/>
              <a:ea typeface="张海山锐线体2.0" pitchFamily="2" charset="-122"/>
              <a:cs typeface="Arial" panose="020B0604020202020204" pitchFamily="34" charset="0"/>
              <a:sym typeface="+mn-ea"/>
            </a:endParaRPr>
          </a:p>
          <a:p>
            <a:pPr algn="ctr" defTabSz="1218565">
              <a:spcBef>
                <a:spcPct val="20000"/>
              </a:spcBef>
              <a:defRPr/>
            </a:pPr>
            <a:r>
              <a:rPr lang="en-US" altLang="en-US" sz="1800" dirty="0">
                <a:solidFill>
                  <a:srgbClr val="00B050"/>
                </a:solidFill>
                <a:latin typeface="Arial" panose="020B0604020202020204" pitchFamily="34" charset="0"/>
                <a:ea typeface="Microsoft YaHei" panose="020B0503020204020204" charset="-122"/>
                <a:cs typeface="Clear Sans Light" panose="020B0303030202020304" pitchFamily="34" charset="0"/>
                <a:sym typeface="Arial" panose="020B0604020202020204" pitchFamily="34" charset="0"/>
              </a:rPr>
              <a:t> </a:t>
            </a:r>
            <a:endParaRPr lang="en-US" altLang="en-US" sz="1800" dirty="0">
              <a:solidFill>
                <a:srgbClr val="00B050"/>
              </a:solidFill>
              <a:latin typeface="Arial" panose="020B0604020202020204" pitchFamily="34" charset="0"/>
              <a:ea typeface="Microsoft YaHei" panose="020B0503020204020204" charset="-122"/>
              <a:cs typeface="Clear Sans Light" panose="020B0303030202020304" pitchFamily="34" charset="0"/>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barn(inVertical)">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680720" y="741045"/>
            <a:ext cx="4925695" cy="460375"/>
          </a:xfrm>
          <a:prstGeom prst="rect">
            <a:avLst/>
          </a:prstGeom>
          <a:noFill/>
        </p:spPr>
        <p:txBody>
          <a:bodyPr wrap="square" rtlCol="0">
            <a:spAutoFit/>
          </a:bodyPr>
          <a:p>
            <a:r>
              <a:rPr lang="en-US" altLang="en-US" sz="2400">
                <a:solidFill>
                  <a:srgbClr val="FFC000"/>
                </a:solidFill>
              </a:rPr>
              <a:t>Competitive Landscape:</a:t>
            </a:r>
            <a:endParaRPr lang="en-US" altLang="en-US" sz="2400">
              <a:solidFill>
                <a:srgbClr val="FFC000"/>
              </a:solidFill>
            </a:endParaRPr>
          </a:p>
        </p:txBody>
      </p:sp>
      <p:sp>
        <p:nvSpPr>
          <p:cNvPr id="2" name="Text Box 1"/>
          <p:cNvSpPr txBox="1"/>
          <p:nvPr/>
        </p:nvSpPr>
        <p:spPr>
          <a:xfrm>
            <a:off x="2044065" y="1541780"/>
            <a:ext cx="9189720" cy="5086985"/>
          </a:xfrm>
          <a:prstGeom prst="rect">
            <a:avLst/>
          </a:prstGeom>
        </p:spPr>
        <p:txBody>
          <a:bodyPr wrap="square">
            <a:noAutofit/>
          </a:bodyPr>
          <a:p>
            <a:r>
              <a:rPr lang="en-US" altLang="en-US" sz="2000" b="1">
                <a:solidFill>
                  <a:schemeClr val="bg1"/>
                </a:solidFill>
              </a:rPr>
              <a:t>Others:</a:t>
            </a:r>
            <a:r>
              <a:rPr lang="en-US" altLang="en-US" sz="1600">
                <a:solidFill>
                  <a:schemeClr val="bg1"/>
                </a:solidFill>
              </a:rPr>
              <a:t> Smart wearables, panic buttons, SOS apps, and </a:t>
            </a:r>
            <a:r>
              <a:rPr lang="en-US" altLang="en-US" sz="1600">
                <a:solidFill>
                  <a:schemeClr val="bg1"/>
                </a:solidFill>
                <a:sym typeface="+mn-ea"/>
              </a:rPr>
              <a:t> smartwatches.</a:t>
            </a:r>
            <a:endParaRPr lang="en-US" altLang="en-US" sz="1600">
              <a:solidFill>
                <a:schemeClr val="bg1"/>
              </a:solidFill>
              <a:sym typeface="+mn-ea"/>
            </a:endParaRPr>
          </a:p>
          <a:p>
            <a:endParaRPr lang="en-US" altLang="en-US" sz="1600">
              <a:solidFill>
                <a:schemeClr val="bg1"/>
              </a:solidFill>
              <a:sym typeface="+mn-ea"/>
            </a:endParaRPr>
          </a:p>
          <a:p>
            <a:pPr marL="285750" indent="-285750">
              <a:buFont typeface="Arial" panose="020B0604020202020204" pitchFamily="34" charset="0"/>
              <a:buChar char="•"/>
            </a:pPr>
            <a:r>
              <a:rPr lang="en-US" altLang="en-US" sz="1600">
                <a:solidFill>
                  <a:schemeClr val="bg1"/>
                </a:solidFill>
                <a:sym typeface="+mn-ea"/>
              </a:rPr>
              <a:t>But none can work without internet, or fly a drone to save you.</a:t>
            </a:r>
            <a:endParaRPr lang="en-US" altLang="en-US" sz="1600">
              <a:solidFill>
                <a:schemeClr val="bg1"/>
              </a:solidFill>
            </a:endParaRPr>
          </a:p>
          <a:p>
            <a:endParaRPr lang="en-US" altLang="en-US" sz="1600">
              <a:solidFill>
                <a:schemeClr val="bg1"/>
              </a:solidFill>
            </a:endParaRPr>
          </a:p>
          <a:p>
            <a:pPr marL="285750" indent="-285750">
              <a:buFont typeface="Arial" panose="020B0604020202020204" pitchFamily="34" charset="0"/>
              <a:buChar char="•"/>
            </a:pPr>
            <a:r>
              <a:rPr lang="en-US" altLang="en-US" sz="1600">
                <a:solidFill>
                  <a:schemeClr val="bg1"/>
                </a:solidFill>
                <a:sym typeface="+mn-ea"/>
              </a:rPr>
              <a:t>We’re the only one doing all of this in one system.</a:t>
            </a:r>
            <a:endParaRPr lang="en-US" altLang="en-US" sz="1600">
              <a:solidFill>
                <a:schemeClr val="bg1"/>
              </a:solidFill>
            </a:endParaRPr>
          </a:p>
          <a:p>
            <a:endParaRPr lang="en-US" altLang="en-US" sz="1600">
              <a:solidFill>
                <a:schemeClr val="bg1"/>
              </a:solidFill>
            </a:endParaRPr>
          </a:p>
          <a:p>
            <a:r>
              <a:rPr lang="en-US" altLang="en-US" sz="2000" b="1">
                <a:solidFill>
                  <a:schemeClr val="bg1"/>
                </a:solidFill>
              </a:rPr>
              <a:t>Our Edge: </a:t>
            </a:r>
            <a:r>
              <a:rPr lang="en-US" altLang="en-US" sz="1600">
                <a:solidFill>
                  <a:schemeClr val="bg1"/>
                </a:solidFill>
              </a:rPr>
              <a:t>Drone intervention + LoRa offline alerts + multi-channel alerts + self-defense + real-time video.</a:t>
            </a:r>
            <a:endParaRPr lang="en-US" altLang="en-US" sz="1600">
              <a:solidFill>
                <a:schemeClr val="bg1"/>
              </a:solidFill>
            </a:endParaRPr>
          </a:p>
          <a:p>
            <a:endParaRPr lang="en-US" altLang="en-US" sz="1800" b="1">
              <a:solidFill>
                <a:schemeClr val="bg1"/>
              </a:solidFill>
            </a:endParaRPr>
          </a:p>
          <a:p>
            <a:r>
              <a:rPr lang="en-US" altLang="en-US" sz="1800" b="1">
                <a:solidFill>
                  <a:schemeClr val="bg1"/>
                </a:solidFill>
              </a:rPr>
              <a:t>How  different  we are:</a:t>
            </a:r>
            <a:endParaRPr lang="en-US" altLang="en-US" sz="1800" b="1">
              <a:solidFill>
                <a:schemeClr val="bg1"/>
              </a:solidFill>
            </a:endParaRPr>
          </a:p>
          <a:p>
            <a:pPr marL="742950" lvl="1" indent="-285750">
              <a:buFont typeface="Wingdings" panose="05000000000000000000" charset="0"/>
              <a:buChar char="ü"/>
            </a:pPr>
            <a:r>
              <a:rPr lang="en-US" altLang="en-US" sz="1600">
                <a:solidFill>
                  <a:schemeClr val="bg1"/>
                </a:solidFill>
              </a:rPr>
              <a:t>We offered Octa-Unique Features to save lifes when ever user in unsafe or any danger situation.</a:t>
            </a:r>
            <a:endParaRPr lang="en-US" altLang="en-US" sz="1600">
              <a:solidFill>
                <a:schemeClr val="bg1"/>
              </a:solidFill>
            </a:endParaRPr>
          </a:p>
          <a:p>
            <a:pPr lvl="1">
              <a:buFont typeface="Wingdings" panose="05000000000000000000" charset="0"/>
            </a:pPr>
            <a:endParaRPr lang="en-US" altLang="en-US" sz="1600">
              <a:solidFill>
                <a:schemeClr val="bg1"/>
              </a:solidFill>
            </a:endParaRPr>
          </a:p>
          <a:p>
            <a:pPr marL="742950" lvl="1" indent="-285750">
              <a:lnSpc>
                <a:spcPct val="140000"/>
              </a:lnSpc>
              <a:buFont typeface="Wingdings" panose="05000000000000000000" charset="0"/>
              <a:buChar char="ü"/>
            </a:pPr>
            <a:r>
              <a:rPr lang="en-US" altLang="en-US" sz="1600">
                <a:solidFill>
                  <a:schemeClr val="bg1"/>
                </a:solidFill>
              </a:rPr>
              <a:t>Features like Offline messages send using LoRa, Community Alert Network, Two-Way Communication, Prioritizing Response Levels, Self-defense mechanisms(stun gun mechanizam,High intensity LED), Crowd-sourced Safety Map, AlertZone, Emergency Mode Lock, Send Recorded Voice File with alert message and so on.</a:t>
            </a:r>
            <a:endParaRPr lang="en-US" altLang="en-US" sz="1600">
              <a:solidFill>
                <a:schemeClr val="bg1"/>
              </a:solidFill>
            </a:endParaRPr>
          </a:p>
        </p:txBody>
      </p:sp>
      <p:sp>
        <p:nvSpPr>
          <p:cNvPr id="3" name="Text Box 2"/>
          <p:cNvSpPr txBox="1"/>
          <p:nvPr/>
        </p:nvSpPr>
        <p:spPr>
          <a:xfrm>
            <a:off x="2116455" y="6260465"/>
            <a:ext cx="8636000" cy="368300"/>
          </a:xfrm>
          <a:prstGeom prst="rect">
            <a:avLst/>
          </a:prstGeom>
        </p:spPr>
        <p:txBody>
          <a:bodyPr wrap="square">
            <a:spAutoFit/>
          </a:bodyPr>
          <a:p>
            <a:pPr marL="0" indent="0" defTabSz="266700">
              <a:spcBef>
                <a:spcPct val="0"/>
              </a:spcBef>
              <a:spcAft>
                <a:spcPct val="0"/>
              </a:spcAft>
            </a:pPr>
            <a:r>
              <a:rPr lang="en-US" altLang="zh-CN" sz="1800">
                <a:solidFill>
                  <a:srgbClr val="00B050"/>
                </a:solidFill>
                <a:latin typeface="Calibri" panose="020F0502020204030204"/>
                <a:ea typeface="等线"/>
              </a:rPr>
              <a:t>Because tech should not just connect people — It should protect them.</a:t>
            </a:r>
            <a:endParaRPr lang="en-US" altLang="zh-CN" sz="1800">
              <a:solidFill>
                <a:srgbClr val="00B050"/>
              </a:solidFill>
              <a:latin typeface="Calibri" panose="020F0502020204030204"/>
              <a:ea typeface="等线"/>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0520" y="280670"/>
            <a:ext cx="4925695" cy="460375"/>
          </a:xfrm>
          <a:prstGeom prst="rect">
            <a:avLst/>
          </a:prstGeom>
          <a:noFill/>
        </p:spPr>
        <p:txBody>
          <a:bodyPr wrap="square" rtlCol="0">
            <a:spAutoFit/>
          </a:bodyPr>
          <a:p>
            <a:r>
              <a:rPr lang="en-US" altLang="en-US" sz="2400">
                <a:solidFill>
                  <a:srgbClr val="FFC000"/>
                </a:solidFill>
              </a:rPr>
              <a:t> Traction &amp; Customer Validation:</a:t>
            </a:r>
            <a:endParaRPr lang="en-US" altLang="en-US" sz="2400">
              <a:solidFill>
                <a:srgbClr val="FFC000"/>
              </a:solidFill>
            </a:endParaRPr>
          </a:p>
        </p:txBody>
      </p:sp>
      <p:sp>
        <p:nvSpPr>
          <p:cNvPr id="2" name="Text Box 1"/>
          <p:cNvSpPr txBox="1"/>
          <p:nvPr/>
        </p:nvSpPr>
        <p:spPr>
          <a:xfrm>
            <a:off x="916940" y="1367790"/>
            <a:ext cx="9849485" cy="5262245"/>
          </a:xfrm>
          <a:prstGeom prst="rect">
            <a:avLst/>
          </a:prstGeom>
        </p:spPr>
        <p:txBody>
          <a:bodyPr wrap="square">
            <a:spAutoFit/>
          </a:bodyPr>
          <a:p>
            <a:pPr marL="342900" indent="-342900">
              <a:lnSpc>
                <a:spcPct val="120000"/>
              </a:lnSpc>
              <a:buFont typeface="Wingdings" panose="05000000000000000000" charset="0"/>
              <a:buChar char="Ø"/>
            </a:pPr>
            <a:r>
              <a:rPr lang="en-US" altLang="en-US" sz="2000">
                <a:solidFill>
                  <a:schemeClr val="bg1"/>
                </a:solidFill>
              </a:rPr>
              <a:t>Website + backend already under development.</a:t>
            </a:r>
            <a:endParaRPr lang="en-US" altLang="en-US" sz="2000">
              <a:solidFill>
                <a:schemeClr val="bg1"/>
              </a:solidFill>
            </a:endParaRPr>
          </a:p>
          <a:p>
            <a:pPr>
              <a:lnSpc>
                <a:spcPct val="120000"/>
              </a:lnSpc>
              <a:buFont typeface="Wingdings" panose="05000000000000000000" charset="0"/>
            </a:pPr>
            <a:endParaRPr lang="en-US" altLang="en-US" sz="2000">
              <a:solidFill>
                <a:schemeClr val="bg1"/>
              </a:solidFill>
            </a:endParaRPr>
          </a:p>
          <a:p>
            <a:pPr marL="342900" indent="-342900">
              <a:lnSpc>
                <a:spcPct val="120000"/>
              </a:lnSpc>
              <a:buFont typeface="Wingdings" panose="05000000000000000000" charset="0"/>
              <a:buChar char="Ø"/>
            </a:pPr>
            <a:r>
              <a:rPr lang="en-US" altLang="en-US" sz="2000">
                <a:solidFill>
                  <a:schemeClr val="bg1"/>
                </a:solidFill>
              </a:rPr>
              <a:t>Building working prototype.</a:t>
            </a:r>
            <a:endParaRPr lang="en-US" altLang="en-US" sz="2000">
              <a:solidFill>
                <a:schemeClr val="bg1"/>
              </a:solidFill>
            </a:endParaRPr>
          </a:p>
          <a:p>
            <a:pPr>
              <a:lnSpc>
                <a:spcPct val="120000"/>
              </a:lnSpc>
              <a:buFont typeface="Wingdings" panose="05000000000000000000" charset="0"/>
            </a:pPr>
            <a:endParaRPr lang="en-US" altLang="en-US" sz="2000">
              <a:solidFill>
                <a:schemeClr val="bg1"/>
              </a:solidFill>
            </a:endParaRPr>
          </a:p>
          <a:p>
            <a:pPr marL="342900" indent="-342900">
              <a:lnSpc>
                <a:spcPct val="120000"/>
              </a:lnSpc>
              <a:buFont typeface="Wingdings" panose="05000000000000000000" charset="0"/>
              <a:buChar char="Ø"/>
            </a:pPr>
            <a:r>
              <a:rPr lang="en-US" altLang="en-US" sz="2000">
                <a:solidFill>
                  <a:schemeClr val="bg1"/>
                </a:solidFill>
              </a:rPr>
              <a:t>Here our Suraksha solution is planed in 5-Phase, so for web just build phase one that can send alert messages via various platform(sms,whatsapp,email,phone call) with gps and audio files, but due less resoures we made this so far </a:t>
            </a:r>
            <a:endParaRPr lang="en-US" altLang="en-US" sz="2000">
              <a:solidFill>
                <a:schemeClr val="bg1"/>
              </a:solidFill>
            </a:endParaRPr>
          </a:p>
          <a:p>
            <a:pPr marL="342900" indent="-342900">
              <a:lnSpc>
                <a:spcPct val="120000"/>
              </a:lnSpc>
              <a:buFont typeface="Wingdings" panose="05000000000000000000" charset="0"/>
              <a:buChar char="Ø"/>
            </a:pPr>
            <a:endParaRPr lang="en-US" altLang="en-US" sz="2000">
              <a:solidFill>
                <a:schemeClr val="bg1"/>
              </a:solidFill>
            </a:endParaRPr>
          </a:p>
          <a:p>
            <a:pPr marL="342900" indent="-342900">
              <a:lnSpc>
                <a:spcPct val="120000"/>
              </a:lnSpc>
              <a:buFont typeface="Wingdings" panose="05000000000000000000" charset="0"/>
              <a:buChar char="Ø"/>
            </a:pPr>
            <a:r>
              <a:rPr lang="en-US" altLang="en-US" sz="2000">
                <a:solidFill>
                  <a:schemeClr val="bg1"/>
                </a:solidFill>
              </a:rPr>
              <a:t>we tested our phase-1 suraksha 1.O  with almost 20+ students in our college we got good feedback.</a:t>
            </a:r>
            <a:endParaRPr lang="en-US" altLang="en-US" sz="2000">
              <a:solidFill>
                <a:schemeClr val="bg1"/>
              </a:solidFill>
            </a:endParaRPr>
          </a:p>
          <a:p>
            <a:pPr marL="342900" indent="-342900">
              <a:lnSpc>
                <a:spcPct val="120000"/>
              </a:lnSpc>
              <a:buFont typeface="Wingdings" panose="05000000000000000000" charset="0"/>
              <a:buChar char="Ø"/>
            </a:pPr>
            <a:endParaRPr lang="en-US" altLang="en-US" sz="2000">
              <a:solidFill>
                <a:schemeClr val="bg1"/>
              </a:solidFill>
            </a:endParaRPr>
          </a:p>
          <a:p>
            <a:pPr marL="342900" indent="-342900">
              <a:lnSpc>
                <a:spcPct val="120000"/>
              </a:lnSpc>
              <a:buFont typeface="Wingdings" panose="05000000000000000000" charset="0"/>
              <a:buChar char="Ø"/>
            </a:pPr>
            <a:r>
              <a:rPr lang="en-US" altLang="en-US" sz="2000">
                <a:solidFill>
                  <a:schemeClr val="bg1"/>
                </a:solidFill>
              </a:rPr>
              <a:t>Together, let’s create a world where safety is accessible, smart, and compassionate for everyone.</a:t>
            </a:r>
            <a:endParaRPr lang="en-US" altLang="en-US" sz="2000">
              <a:solidFill>
                <a:schemeClr val="bg1"/>
              </a:solidFill>
            </a:endParaRPr>
          </a:p>
          <a:p>
            <a:pPr marL="342900" indent="-342900">
              <a:lnSpc>
                <a:spcPct val="120000"/>
              </a:lnSpc>
              <a:buFont typeface="Wingdings" panose="05000000000000000000" charset="0"/>
              <a:buChar char="Ø"/>
            </a:pPr>
            <a:endParaRPr lang="en-US" altLang="en-US" sz="2000">
              <a:solidFill>
                <a:schemeClr val="bg1"/>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916940" y="836930"/>
            <a:ext cx="4925695" cy="460375"/>
          </a:xfrm>
          <a:prstGeom prst="rect">
            <a:avLst/>
          </a:prstGeom>
          <a:noFill/>
        </p:spPr>
        <p:txBody>
          <a:bodyPr wrap="square" rtlCol="0">
            <a:spAutoFit/>
          </a:bodyPr>
          <a:p>
            <a:r>
              <a:rPr lang="en-US" altLang="en-US" sz="2400">
                <a:solidFill>
                  <a:srgbClr val="FFC000"/>
                </a:solidFill>
              </a:rPr>
              <a:t>Team Suraksha:</a:t>
            </a:r>
            <a:endParaRPr lang="en-US" altLang="en-US" sz="2400">
              <a:solidFill>
                <a:srgbClr val="FFC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916940" y="824230"/>
            <a:ext cx="4925695" cy="460375"/>
          </a:xfrm>
          <a:prstGeom prst="rect">
            <a:avLst/>
          </a:prstGeom>
          <a:noFill/>
        </p:spPr>
        <p:txBody>
          <a:bodyPr wrap="square" rtlCol="0">
            <a:spAutoFit/>
          </a:bodyPr>
          <a:p>
            <a:r>
              <a:rPr lang="en-US" altLang="en-US" sz="2400">
                <a:solidFill>
                  <a:srgbClr val="FFC000"/>
                </a:solidFill>
              </a:rPr>
              <a:t>Ask / Call to Action:</a:t>
            </a:r>
            <a:endParaRPr lang="en-US" altLang="en-US" sz="2400">
              <a:solidFill>
                <a:srgbClr val="FFC000"/>
              </a:solidFill>
            </a:endParaRPr>
          </a:p>
        </p:txBody>
      </p:sp>
      <p:sp>
        <p:nvSpPr>
          <p:cNvPr id="2" name="Text Box 1"/>
          <p:cNvSpPr txBox="1"/>
          <p:nvPr/>
        </p:nvSpPr>
        <p:spPr>
          <a:xfrm>
            <a:off x="2173605" y="2028825"/>
            <a:ext cx="8359140" cy="4797425"/>
          </a:xfrm>
          <a:prstGeom prst="rect">
            <a:avLst/>
          </a:prstGeom>
        </p:spPr>
        <p:txBody>
          <a:bodyPr wrap="square">
            <a:spAutoFit/>
          </a:bodyPr>
          <a:p>
            <a:pPr>
              <a:lnSpc>
                <a:spcPct val="120000"/>
              </a:lnSpc>
            </a:pPr>
            <a:r>
              <a:rPr lang="en-US" altLang="en-US" sz="2000" b="1">
                <a:solidFill>
                  <a:schemeClr val="bg1"/>
                </a:solidFill>
              </a:rPr>
              <a:t>Need:</a:t>
            </a:r>
            <a:r>
              <a:rPr lang="en-US" altLang="en-US" sz="1800">
                <a:solidFill>
                  <a:schemeClr val="bg1"/>
                </a:solidFill>
              </a:rPr>
              <a:t> Mentorship, Beta Testers, Initial Seed Funding (₹5L)</a:t>
            </a:r>
            <a:endParaRPr lang="en-US" altLang="en-US" sz="1800">
              <a:solidFill>
                <a:schemeClr val="bg1"/>
              </a:solidFill>
            </a:endParaRPr>
          </a:p>
          <a:p>
            <a:pPr>
              <a:lnSpc>
                <a:spcPct val="120000"/>
              </a:lnSpc>
            </a:pPr>
            <a:endParaRPr lang="en-US" altLang="en-US" sz="1800">
              <a:solidFill>
                <a:schemeClr val="bg1"/>
              </a:solidFill>
            </a:endParaRPr>
          </a:p>
          <a:p>
            <a:pPr>
              <a:lnSpc>
                <a:spcPct val="120000"/>
              </a:lnSpc>
            </a:pPr>
            <a:r>
              <a:rPr lang="en-US" altLang="en-US" sz="2000" b="1">
                <a:solidFill>
                  <a:schemeClr val="bg1"/>
                </a:solidFill>
              </a:rPr>
              <a:t>Next Step: </a:t>
            </a:r>
            <a:r>
              <a:rPr lang="en-US" altLang="en-US" sz="1800">
                <a:solidFill>
                  <a:schemeClr val="bg1"/>
                </a:solidFill>
              </a:rPr>
              <a:t>Complete full prototype + launch pilot in campus.</a:t>
            </a:r>
            <a:endParaRPr lang="en-US" altLang="en-US" sz="1800">
              <a:solidFill>
                <a:schemeClr val="bg1"/>
              </a:solidFill>
            </a:endParaRPr>
          </a:p>
          <a:p>
            <a:pPr>
              <a:lnSpc>
                <a:spcPct val="120000"/>
              </a:lnSpc>
            </a:pPr>
            <a:endParaRPr lang="en-US" altLang="en-US" sz="1800">
              <a:solidFill>
                <a:schemeClr val="bg1"/>
              </a:solidFill>
            </a:endParaRPr>
          </a:p>
          <a:p>
            <a:pPr>
              <a:lnSpc>
                <a:spcPct val="120000"/>
              </a:lnSpc>
            </a:pPr>
            <a:r>
              <a:rPr lang="en-US" altLang="en-US" sz="2000" b="1">
                <a:solidFill>
                  <a:schemeClr val="bg1"/>
                </a:solidFill>
              </a:rPr>
              <a:t>Support:</a:t>
            </a:r>
            <a:r>
              <a:rPr lang="en-US" altLang="en-US" sz="1800">
                <a:solidFill>
                  <a:schemeClr val="bg1"/>
                </a:solidFill>
              </a:rPr>
              <a:t> Connect us to safety organizations, provide feedback, join our mission.</a:t>
            </a:r>
            <a:endParaRPr lang="en-US" altLang="en-US" sz="1800">
              <a:solidFill>
                <a:schemeClr val="bg1"/>
              </a:solidFill>
            </a:endParaRPr>
          </a:p>
          <a:p>
            <a:pPr>
              <a:lnSpc>
                <a:spcPct val="120000"/>
              </a:lnSpc>
            </a:pPr>
            <a:endParaRPr lang="en-US" altLang="en-US" sz="1800">
              <a:solidFill>
                <a:schemeClr val="bg1"/>
              </a:solidFill>
            </a:endParaRPr>
          </a:p>
          <a:p>
            <a:pPr marL="285750" indent="-285750">
              <a:lnSpc>
                <a:spcPct val="120000"/>
              </a:lnSpc>
              <a:buFont typeface="Wingdings" panose="05000000000000000000" charset="0"/>
              <a:buChar char="Ø"/>
            </a:pPr>
            <a:r>
              <a:rPr lang="en-US" altLang="en-US" sz="1800">
                <a:solidFill>
                  <a:schemeClr val="bg1"/>
                </a:solidFill>
              </a:rPr>
              <a:t>We're looking for mentors, beta testers, Funds and support to take our prototype to the next level.</a:t>
            </a:r>
            <a:endParaRPr lang="en-US" altLang="en-US" sz="1800">
              <a:solidFill>
                <a:schemeClr val="bg1"/>
              </a:solidFill>
            </a:endParaRPr>
          </a:p>
          <a:p>
            <a:pPr>
              <a:lnSpc>
                <a:spcPct val="120000"/>
              </a:lnSpc>
              <a:buFont typeface="Wingdings" panose="05000000000000000000" charset="0"/>
            </a:pPr>
            <a:endParaRPr lang="en-US" altLang="en-US" sz="1800">
              <a:solidFill>
                <a:schemeClr val="bg1"/>
              </a:solidFill>
            </a:endParaRPr>
          </a:p>
          <a:p>
            <a:pPr marL="285750" indent="-285750">
              <a:lnSpc>
                <a:spcPct val="120000"/>
              </a:lnSpc>
              <a:buFont typeface="Wingdings" panose="05000000000000000000" charset="0"/>
              <a:buChar char="Ø"/>
            </a:pPr>
            <a:r>
              <a:rPr lang="en-US" altLang="en-US" sz="1800">
                <a:solidFill>
                  <a:srgbClr val="FF0000"/>
                </a:solidFill>
              </a:rPr>
              <a:t>Why Suraksha?</a:t>
            </a:r>
            <a:endParaRPr lang="en-US" altLang="en-US" sz="1800">
              <a:solidFill>
                <a:srgbClr val="FF0000"/>
              </a:solidFill>
            </a:endParaRPr>
          </a:p>
          <a:p>
            <a:pPr lvl="2">
              <a:lnSpc>
                <a:spcPct val="120000"/>
              </a:lnSpc>
              <a:buFont typeface="Wingdings" panose="05000000000000000000" charset="0"/>
            </a:pPr>
            <a:r>
              <a:rPr lang="en-US" altLang="en-US" sz="1800">
                <a:solidFill>
                  <a:schemeClr val="bg1"/>
                </a:solidFill>
              </a:rPr>
              <a:t>Because safety is not a privilege.  It’s a right.</a:t>
            </a:r>
            <a:endParaRPr lang="en-US" altLang="en-US" sz="1800">
              <a:solidFill>
                <a:schemeClr val="bg1"/>
              </a:solidFill>
            </a:endParaRPr>
          </a:p>
          <a:p>
            <a:pPr marL="285750" indent="-285750">
              <a:lnSpc>
                <a:spcPct val="120000"/>
              </a:lnSpc>
              <a:buFont typeface="Wingdings" panose="05000000000000000000" charset="0"/>
              <a:buChar char="Ø"/>
            </a:pPr>
            <a:endParaRPr lang="en-US" altLang="en-US" sz="1800">
              <a:solidFill>
                <a:schemeClr val="bg1"/>
              </a:solidFill>
            </a:endParaRPr>
          </a:p>
          <a:p>
            <a:pPr marL="1828800" lvl="4" indent="457200">
              <a:lnSpc>
                <a:spcPct val="120000"/>
              </a:lnSpc>
              <a:buFont typeface="Wingdings" panose="05000000000000000000" charset="0"/>
            </a:pPr>
            <a:r>
              <a:rPr lang="en-US" altLang="en-US" sz="1800">
                <a:solidFill>
                  <a:srgbClr val="00B050"/>
                </a:solidFill>
              </a:rPr>
              <a:t>Let’s build a safer tomorrow — together.</a:t>
            </a:r>
            <a:endParaRPr lang="en-US" altLang="en-US" sz="1800">
              <a:solidFill>
                <a:srgbClr val="00B050"/>
              </a:solidFill>
            </a:endParaRPr>
          </a:p>
          <a:p>
            <a:endParaRPr lang="en-US" altLang="en-US" sz="1800">
              <a:solidFill>
                <a:srgbClr val="00B050"/>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916940" y="867410"/>
            <a:ext cx="10328275" cy="4759325"/>
          </a:xfrm>
          <a:prstGeom prst="rect">
            <a:avLst/>
          </a:prstGeom>
        </p:spPr>
        <p:txBody>
          <a:bodyPr wrap="square">
            <a:spAutoFit/>
          </a:bodyPr>
          <a:p>
            <a:pPr>
              <a:lnSpc>
                <a:spcPct val="110000"/>
              </a:lnSpc>
            </a:pPr>
            <a:r>
              <a:rPr lang="en-US" altLang="en-US" sz="1600" i="1">
                <a:solidFill>
                  <a:schemeClr val="bg1"/>
                </a:solidFill>
              </a:rPr>
              <a:t>“This isn’t just a product. It’s a guardian. A silent protector. A second chance when every second counts. With Suraksha, safety isn’t just a hope. It’s a promise.” -Suraksha</a:t>
            </a:r>
            <a:endParaRPr lang="en-US" altLang="en-US" sz="1600" i="1">
              <a:solidFill>
                <a:schemeClr val="bg1"/>
              </a:solidFill>
            </a:endParaRPr>
          </a:p>
          <a:p>
            <a:pPr>
              <a:lnSpc>
                <a:spcPct val="110000"/>
              </a:lnSpc>
            </a:pPr>
            <a:endParaRPr lang="en-US" altLang="en-US" sz="1600">
              <a:solidFill>
                <a:schemeClr val="bg1"/>
              </a:solidFill>
            </a:endParaRPr>
          </a:p>
          <a:p>
            <a:pPr>
              <a:lnSpc>
                <a:spcPct val="110000"/>
              </a:lnSpc>
            </a:pPr>
            <a:r>
              <a:rPr lang="en-US" altLang="en-US" sz="1600" b="1">
                <a:solidFill>
                  <a:schemeClr val="bg1"/>
                </a:solidFill>
              </a:rPr>
              <a:t>We sincerely thank the ISF team, our mentors, and everyone who believes in empowering young innovators to create meaningful change.</a:t>
            </a:r>
            <a:endParaRPr lang="en-US" altLang="en-US" sz="1600" b="1">
              <a:solidFill>
                <a:schemeClr val="bg1"/>
              </a:solidFill>
            </a:endParaRPr>
          </a:p>
          <a:p>
            <a:pPr>
              <a:lnSpc>
                <a:spcPct val="110000"/>
              </a:lnSpc>
            </a:pPr>
            <a:endParaRPr lang="en-US" altLang="en-US" sz="1600" b="1">
              <a:solidFill>
                <a:schemeClr val="bg1"/>
              </a:solidFill>
            </a:endParaRPr>
          </a:p>
          <a:p>
            <a:pPr>
              <a:lnSpc>
                <a:spcPct val="110000"/>
              </a:lnSpc>
            </a:pPr>
            <a:r>
              <a:rPr lang="en-US" altLang="en-US" sz="1600" b="1">
                <a:solidFill>
                  <a:schemeClr val="bg1"/>
                </a:solidFill>
              </a:rPr>
              <a:t>Your support has not only guided us — it has inspired us to dream bigger, build better, and strive to protect lives through technology.</a:t>
            </a:r>
            <a:endParaRPr lang="en-US" altLang="en-US" sz="1600" b="1">
              <a:solidFill>
                <a:schemeClr val="bg1"/>
              </a:solidFill>
            </a:endParaRPr>
          </a:p>
          <a:p>
            <a:pPr>
              <a:lnSpc>
                <a:spcPct val="110000"/>
              </a:lnSpc>
            </a:pPr>
            <a:endParaRPr lang="en-US" altLang="en-US" sz="1600" b="1">
              <a:solidFill>
                <a:schemeClr val="bg1"/>
              </a:solidFill>
            </a:endParaRPr>
          </a:p>
          <a:p>
            <a:pPr>
              <a:lnSpc>
                <a:spcPct val="110000"/>
              </a:lnSpc>
            </a:pPr>
            <a:r>
              <a:rPr lang="en-US" altLang="en-US" sz="1600" b="1">
                <a:solidFill>
                  <a:schemeClr val="bg1"/>
                </a:solidFill>
              </a:rPr>
              <a:t>Together, let’s create a world where safety is accessible, smart, and compassionate for everyone.</a:t>
            </a:r>
            <a:endParaRPr lang="en-US" altLang="en-US" sz="1600" b="1">
              <a:solidFill>
                <a:schemeClr val="bg1"/>
              </a:solidFill>
            </a:endParaRPr>
          </a:p>
          <a:p>
            <a:pPr>
              <a:lnSpc>
                <a:spcPct val="110000"/>
              </a:lnSpc>
            </a:pPr>
            <a:endParaRPr lang="en-US" altLang="en-US" sz="1600">
              <a:solidFill>
                <a:schemeClr val="bg1"/>
              </a:solidFill>
            </a:endParaRPr>
          </a:p>
          <a:p>
            <a:pPr>
              <a:lnSpc>
                <a:spcPct val="110000"/>
              </a:lnSpc>
            </a:pPr>
            <a:r>
              <a:rPr lang="en-US" altLang="en-US" sz="1600">
                <a:solidFill>
                  <a:schemeClr val="bg1"/>
                </a:solidFill>
              </a:rPr>
              <a:t>We are grateful for the opportunity to share our vision with you.</a:t>
            </a:r>
            <a:endParaRPr lang="en-US" altLang="en-US" sz="1600">
              <a:solidFill>
                <a:schemeClr val="bg1"/>
              </a:solidFill>
            </a:endParaRPr>
          </a:p>
          <a:p>
            <a:pPr>
              <a:lnSpc>
                <a:spcPct val="110000"/>
              </a:lnSpc>
            </a:pPr>
            <a:endParaRPr lang="en-US" altLang="en-US" sz="1600">
              <a:solidFill>
                <a:schemeClr val="bg1"/>
              </a:solidFill>
            </a:endParaRPr>
          </a:p>
          <a:p>
            <a:pPr>
              <a:lnSpc>
                <a:spcPct val="110000"/>
              </a:lnSpc>
            </a:pPr>
            <a:r>
              <a:rPr lang="en-US" altLang="en-US" sz="1600">
                <a:solidFill>
                  <a:schemeClr val="bg1"/>
                </a:solidFill>
              </a:rPr>
              <a:t>Let’s build a safer tomorrow — together.</a:t>
            </a:r>
            <a:endParaRPr lang="en-US" altLang="en-US" sz="1600">
              <a:solidFill>
                <a:schemeClr val="bg1"/>
              </a:solidFill>
            </a:endParaRPr>
          </a:p>
          <a:p>
            <a:pPr>
              <a:lnSpc>
                <a:spcPct val="110000"/>
              </a:lnSpc>
            </a:pPr>
            <a:endParaRPr lang="en-US" altLang="en-US" sz="1800" b="1">
              <a:solidFill>
                <a:schemeClr val="bg1"/>
              </a:solidFill>
            </a:endParaRPr>
          </a:p>
          <a:p>
            <a:pPr>
              <a:lnSpc>
                <a:spcPct val="110000"/>
              </a:lnSpc>
            </a:pPr>
            <a:r>
              <a:rPr lang="en-US" altLang="en-US" sz="1800" b="1">
                <a:solidFill>
                  <a:schemeClr val="bg1"/>
                </a:solidFill>
              </a:rPr>
              <a:t>Our Contact:</a:t>
            </a:r>
            <a:endParaRPr lang="en-US" altLang="en-US" sz="1800" b="1">
              <a:solidFill>
                <a:schemeClr val="bg1"/>
              </a:solidFill>
            </a:endParaRPr>
          </a:p>
          <a:p>
            <a:pPr indent="457200">
              <a:lnSpc>
                <a:spcPct val="110000"/>
              </a:lnSpc>
            </a:pPr>
            <a:r>
              <a:rPr lang="en-US" altLang="en-US" sz="1600">
                <a:solidFill>
                  <a:schemeClr val="bg1"/>
                </a:solidFill>
              </a:rPr>
              <a:t> akulashivaakulashiva@gmail.com &amp; yashwanthmogudala5@gmail.com</a:t>
            </a:r>
            <a:endParaRPr lang="en-US" altLang="en-US" sz="1600">
              <a:solidFill>
                <a:schemeClr val="bg1"/>
              </a:solidFill>
            </a:endParaRPr>
          </a:p>
        </p:txBody>
      </p:sp>
      <p:sp>
        <p:nvSpPr>
          <p:cNvPr id="3" name="Text Box 2"/>
          <p:cNvSpPr txBox="1"/>
          <p:nvPr/>
        </p:nvSpPr>
        <p:spPr>
          <a:xfrm>
            <a:off x="4886960" y="5893435"/>
            <a:ext cx="4925695" cy="583565"/>
          </a:xfrm>
          <a:prstGeom prst="rect">
            <a:avLst/>
          </a:prstGeom>
          <a:noFill/>
        </p:spPr>
        <p:txBody>
          <a:bodyPr wrap="square" rtlCol="0">
            <a:spAutoFit/>
          </a:bodyPr>
          <a:p>
            <a:r>
              <a:rPr lang="en-US" altLang="en-US" sz="3200">
                <a:solidFill>
                  <a:srgbClr val="FFC000"/>
                </a:solidFill>
              </a:rPr>
              <a:t>Thank You</a:t>
            </a:r>
            <a:endParaRPr lang="en-US" altLang="en-US" sz="3200">
              <a:solidFill>
                <a:srgbClr val="FFC00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 name="Google Shape;1519;p71"/>
          <p:cNvSpPr txBox="1"/>
          <p:nvPr/>
        </p:nvSpPr>
        <p:spPr>
          <a:xfrm>
            <a:off x="2701290" y="2671445"/>
            <a:ext cx="7957820" cy="151447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8800" b="1" dirty="0">
                <a:solidFill>
                  <a:schemeClr val="bg1"/>
                </a:solidFill>
                <a:latin typeface="IBM Plex Sans" panose="020B0503050203000203" pitchFamily="34" charset="0"/>
              </a:rPr>
              <a:t>THANK YOU…</a:t>
            </a:r>
            <a:endParaRPr lang="en-IN" sz="8800" b="1" dirty="0">
              <a:solidFill>
                <a:schemeClr val="bg1"/>
              </a:solidFill>
              <a:latin typeface="IBM Plex Sans" panose="020B0503050203000203"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699"/>
    </mc:Choice>
    <mc:Fallback>
      <p:transition spd="med"/>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1138555" y="695960"/>
            <a:ext cx="11053445" cy="6521450"/>
          </a:xfrm>
          <a:prstGeom prst="rect">
            <a:avLst/>
          </a:prstGeom>
          <a:noFill/>
        </p:spPr>
        <p:txBody>
          <a:bodyPr wrap="square" rtlCol="0">
            <a:noAutofit/>
          </a:bodyPr>
          <a:p>
            <a:pPr marL="342900" indent="-342900">
              <a:lnSpc>
                <a:spcPct val="100000"/>
              </a:lnSpc>
              <a:buFont typeface="Arial" panose="020B0604020202020204" pitchFamily="34" charset="0"/>
              <a:buChar char="•"/>
            </a:pPr>
            <a:r>
              <a:rPr lang="en-US" altLang="en-US" sz="2000">
                <a:solidFill>
                  <a:schemeClr val="bg1"/>
                </a:solidFill>
              </a:rPr>
              <a:t>Personal safety is a growing concern—girls face harassment, boys encounter threats, and the elderly or kids can’t always call for help and many more problems.</a:t>
            </a:r>
            <a:endParaRPr lang="en-US" altLang="en-US" sz="2000">
              <a:solidFill>
                <a:schemeClr val="bg1"/>
              </a:solidFill>
            </a:endParaRPr>
          </a:p>
          <a:p>
            <a:pPr>
              <a:lnSpc>
                <a:spcPct val="100000"/>
              </a:lnSpc>
              <a:buFont typeface="Arial" panose="020B0604020202020204" pitchFamily="34" charset="0"/>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Current solutions like pepper spray or phone apps fail when speed and discretion are critical. Victims often can’t communicate their situation effectively.</a:t>
            </a:r>
            <a:endParaRPr lang="en-US" altLang="en-US" sz="2000">
              <a:solidFill>
                <a:schemeClr val="bg1"/>
              </a:solidFill>
            </a:endParaRPr>
          </a:p>
          <a:p>
            <a:pPr>
              <a:lnSpc>
                <a:spcPct val="100000"/>
              </a:lnSpc>
              <a:buFont typeface="Arial" panose="020B0604020202020204" pitchFamily="34" charset="0"/>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Data:  Over 50% of assault victims don’t get help in time due to delayed alerts (source: NCRB, 2022).</a:t>
            </a:r>
            <a:endParaRPr lang="en-US" altLang="en-US" sz="2000">
              <a:solidFill>
                <a:schemeClr val="bg1"/>
              </a:solidFill>
            </a:endParaRPr>
          </a:p>
          <a:p>
            <a:pPr>
              <a:lnSpc>
                <a:spcPct val="100000"/>
              </a:lnSpc>
              <a:buFont typeface="Arial" panose="020B0604020202020204" pitchFamily="34" charset="0"/>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Imagine a student(Boy/Girl) walking home late, feeling unsafe. Last year, India reported over 300,000 crimes against women alone. What if one device could call for help discreetly? </a:t>
            </a:r>
            <a:endParaRPr lang="en-US" altLang="en-US" sz="2000">
              <a:solidFill>
                <a:schemeClr val="bg1"/>
              </a:solidFill>
            </a:endParaRPr>
          </a:p>
          <a:p>
            <a:pPr>
              <a:lnSpc>
                <a:spcPct val="100000"/>
              </a:lnSpc>
              <a:buFont typeface="Arial" panose="020B0604020202020204" pitchFamily="34" charset="0"/>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But in many cases, help comes too late, or never at all.</a:t>
            </a:r>
            <a:endParaRPr lang="en-US" altLang="en-US" sz="2000">
              <a:solidFill>
                <a:schemeClr val="bg1"/>
              </a:solidFill>
            </a:endParaRPr>
          </a:p>
          <a:p>
            <a:pPr>
              <a:lnSpc>
                <a:spcPct val="100000"/>
              </a:lnSpc>
              <a:buFont typeface="Arial" panose="020B0604020202020204" pitchFamily="34" charset="0"/>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No network, no one nearby, no tools to defend or call for help, and people also suffer from natural disasters like floods, earthquakes, and many more in these situations, leaving people unable to call for help. </a:t>
            </a: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What if just one click could change that? That’s Suraksha.</a:t>
            </a:r>
            <a:endParaRPr lang="en-US" altLang="en-US" sz="2000">
              <a:solidFill>
                <a:schemeClr val="bg1"/>
              </a:solidFill>
            </a:endParaRPr>
          </a:p>
          <a:p>
            <a:pPr marL="342900" indent="-342900">
              <a:lnSpc>
                <a:spcPct val="100000"/>
              </a:lnSpc>
              <a:buFont typeface="Arial" panose="020B0604020202020204" pitchFamily="34" charset="0"/>
              <a:buChar char="•"/>
            </a:pPr>
            <a:endParaRPr lang="en-US" altLang="en-US" sz="2000">
              <a:solidFill>
                <a:schemeClr val="bg1"/>
              </a:solidFill>
            </a:endParaRPr>
          </a:p>
          <a:p>
            <a:pPr marL="342900" indent="-342900">
              <a:lnSpc>
                <a:spcPct val="100000"/>
              </a:lnSpc>
              <a:buFont typeface="Arial" panose="020B0604020202020204" pitchFamily="34" charset="0"/>
              <a:buChar char="•"/>
            </a:pPr>
            <a:r>
              <a:rPr lang="en-US" altLang="en-US" sz="2000">
                <a:solidFill>
                  <a:schemeClr val="bg1"/>
                </a:solidFill>
              </a:rPr>
              <a:t>Suraksha: The Next Generation of Personal Safety and let’s build a safer tomorrow — together.</a:t>
            </a:r>
            <a:endParaRPr lang="en-US" altLang="en-US" sz="2000">
              <a:solidFill>
                <a:schemeClr val="bg1"/>
              </a:solidFill>
            </a:endParaRPr>
          </a:p>
        </p:txBody>
      </p:sp>
      <p:sp>
        <p:nvSpPr>
          <p:cNvPr id="5" name="Text Box 4"/>
          <p:cNvSpPr txBox="1"/>
          <p:nvPr/>
        </p:nvSpPr>
        <p:spPr>
          <a:xfrm>
            <a:off x="521335" y="235585"/>
            <a:ext cx="4064000" cy="460375"/>
          </a:xfrm>
          <a:prstGeom prst="rect">
            <a:avLst/>
          </a:prstGeom>
          <a:noFill/>
        </p:spPr>
        <p:txBody>
          <a:bodyPr wrap="square" rtlCol="0">
            <a:spAutoFit/>
          </a:bodyPr>
          <a:p>
            <a:r>
              <a:rPr lang="en-US" sz="2400">
                <a:solidFill>
                  <a:srgbClr val="FFC000"/>
                </a:solidFill>
              </a:rPr>
              <a:t>PROBLEM STATEMENT:</a:t>
            </a:r>
            <a:endParaRPr lang="en-US" sz="2400">
              <a:solidFill>
                <a:srgbClr val="FFC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521335" y="235585"/>
            <a:ext cx="4064000" cy="460375"/>
          </a:xfrm>
          <a:prstGeom prst="rect">
            <a:avLst/>
          </a:prstGeom>
          <a:noFill/>
        </p:spPr>
        <p:txBody>
          <a:bodyPr wrap="square" rtlCol="0">
            <a:spAutoFit/>
          </a:bodyPr>
          <a:p>
            <a:r>
              <a:rPr lang="en-US" sz="2400">
                <a:solidFill>
                  <a:srgbClr val="FFC000"/>
                </a:solidFill>
              </a:rPr>
              <a:t>Our Solution:</a:t>
            </a:r>
            <a:endParaRPr lang="en-US" sz="2400">
              <a:solidFill>
                <a:srgbClr val="FFC000"/>
              </a:solidFill>
            </a:endParaRPr>
          </a:p>
        </p:txBody>
      </p:sp>
      <p:sp>
        <p:nvSpPr>
          <p:cNvPr id="4" name="Text Box 3"/>
          <p:cNvSpPr txBox="1"/>
          <p:nvPr/>
        </p:nvSpPr>
        <p:spPr>
          <a:xfrm>
            <a:off x="521335" y="1033780"/>
            <a:ext cx="11023600" cy="1597025"/>
          </a:xfrm>
          <a:prstGeom prst="rect">
            <a:avLst/>
          </a:prstGeom>
        </p:spPr>
        <p:txBody>
          <a:bodyPr wrap="square">
            <a:spAutoFit/>
          </a:bodyPr>
          <a:p>
            <a:pPr defTabSz="266700">
              <a:lnSpc>
                <a:spcPct val="114000"/>
              </a:lnSpc>
              <a:spcAft>
                <a:spcPts val="1000"/>
              </a:spcAft>
            </a:pPr>
            <a:r>
              <a:rPr lang="en-US" altLang="zh-CN" sz="1600">
                <a:solidFill>
                  <a:schemeClr val="bg1"/>
                </a:solidFill>
                <a:latin typeface="Cambria" panose="02040503050406030204"/>
                <a:ea typeface="MS Mincho" panose="02020609040205080304" charset="-128"/>
              </a:rPr>
              <a:t>Suraksha is a 3-part smart rescue system to </a:t>
            </a:r>
            <a:r>
              <a:rPr lang="en-US" altLang="en-US" sz="1600">
                <a:solidFill>
                  <a:schemeClr val="bg1"/>
                </a:solidFill>
                <a:latin typeface="Cambria" panose="02040503050406030204"/>
                <a:ea typeface="MS Mincho" panose="02020609040205080304" charset="-128"/>
              </a:rPr>
              <a:t>building a life-saving ecosystem</a:t>
            </a:r>
            <a:r>
              <a:rPr lang="en-US" altLang="zh-CN" sz="1600">
                <a:solidFill>
                  <a:schemeClr val="bg1"/>
                </a:solidFill>
                <a:latin typeface="Cambria" panose="02040503050406030204"/>
                <a:ea typeface="MS Mincho" panose="02020609040205080304" charset="-128"/>
              </a:rPr>
              <a:t>:</a:t>
            </a:r>
            <a:endParaRPr lang="en-US" altLang="zh-CN" sz="1600">
              <a:solidFill>
                <a:schemeClr val="bg1"/>
              </a:solidFill>
              <a:latin typeface="Cambria" panose="02040503050406030204"/>
              <a:ea typeface="MS Mincho" panose="02020609040205080304" charset="-128"/>
            </a:endParaRPr>
          </a:p>
          <a:p>
            <a:pPr defTabSz="266700">
              <a:lnSpc>
                <a:spcPct val="114000"/>
              </a:lnSpc>
              <a:spcAft>
                <a:spcPts val="1000"/>
              </a:spcAft>
            </a:pPr>
            <a:r>
              <a:rPr lang="en-US" altLang="zh-CN" sz="1600">
                <a:solidFill>
                  <a:schemeClr val="bg1"/>
                </a:solidFill>
                <a:latin typeface="Cambria" panose="02040503050406030204"/>
                <a:ea typeface="MS Mincho" panose="02020609040205080304" charset="-128"/>
              </a:rPr>
              <a:t>1. Suraksha 1.o (A personal device with emergency buttons to perform tasks.)</a:t>
            </a:r>
            <a:endParaRPr lang="en-US" altLang="zh-CN" sz="1600">
              <a:solidFill>
                <a:schemeClr val="bg1"/>
              </a:solidFill>
              <a:latin typeface="Cambria" panose="02040503050406030204"/>
              <a:ea typeface="MS Mincho" panose="02020609040205080304" charset="-128"/>
            </a:endParaRPr>
          </a:p>
          <a:p>
            <a:pPr defTabSz="266700">
              <a:lnSpc>
                <a:spcPct val="114000"/>
              </a:lnSpc>
              <a:spcAft>
                <a:spcPts val="1000"/>
              </a:spcAft>
            </a:pPr>
            <a:r>
              <a:rPr lang="en-US" altLang="zh-CN" sz="1600">
                <a:solidFill>
                  <a:schemeClr val="bg1"/>
                </a:solidFill>
                <a:latin typeface="Cambria" panose="02040503050406030204"/>
                <a:ea typeface="MS Mincho" panose="02020609040205080304" charset="-128"/>
              </a:rPr>
              <a:t>2. Suraksha Hub (A hub that connects even without internet and forms a Mesh-Network .)</a:t>
            </a:r>
            <a:endParaRPr lang="en-US" altLang="zh-CN" sz="1600">
              <a:solidFill>
                <a:schemeClr val="bg1"/>
              </a:solidFill>
              <a:latin typeface="Cambria" panose="02040503050406030204"/>
              <a:ea typeface="MS Mincho" panose="02020609040205080304" charset="-128"/>
            </a:endParaRPr>
          </a:p>
          <a:p>
            <a:pPr defTabSz="266700">
              <a:lnSpc>
                <a:spcPct val="114000"/>
              </a:lnSpc>
              <a:spcAft>
                <a:spcPts val="1000"/>
              </a:spcAft>
            </a:pPr>
            <a:r>
              <a:rPr lang="en-US" altLang="zh-CN" sz="1600">
                <a:solidFill>
                  <a:schemeClr val="bg1"/>
                </a:solidFill>
                <a:latin typeface="Cambria" panose="02040503050406030204"/>
                <a:ea typeface="MS Mincho" panose="02020609040205080304" charset="-128"/>
              </a:rPr>
              <a:t>3. Suraksha Smart-Drone ( A drone that comes to help when you're in danger and also work defences for safety)</a:t>
            </a:r>
            <a:endParaRPr lang="en-US" altLang="zh-CN" sz="1600">
              <a:solidFill>
                <a:schemeClr val="bg1"/>
              </a:solidFill>
              <a:latin typeface="Cambria" panose="02040503050406030204"/>
              <a:ea typeface="MS Mincho" panose="02020609040205080304" charset="-128"/>
            </a:endParaRPr>
          </a:p>
        </p:txBody>
      </p:sp>
      <p:sp>
        <p:nvSpPr>
          <p:cNvPr id="6" name="Text Box 5"/>
          <p:cNvSpPr txBox="1"/>
          <p:nvPr/>
        </p:nvSpPr>
        <p:spPr>
          <a:xfrm>
            <a:off x="3932555" y="6292533"/>
            <a:ext cx="5080000" cy="371475"/>
          </a:xfrm>
          <a:prstGeom prst="rect">
            <a:avLst/>
          </a:prstGeom>
        </p:spPr>
        <p:txBody>
          <a:bodyPr>
            <a:spAutoFit/>
          </a:bodyPr>
          <a:p>
            <a:pPr defTabSz="266700">
              <a:lnSpc>
                <a:spcPct val="114000"/>
              </a:lnSpc>
              <a:spcAft>
                <a:spcPts val="1000"/>
              </a:spcAft>
            </a:pPr>
            <a:r>
              <a:rPr lang="en-US" altLang="en-US" sz="1600">
                <a:solidFill>
                  <a:srgbClr val="00B050"/>
                </a:solidFill>
                <a:latin typeface="Cambria" panose="02040503050406030204"/>
                <a:ea typeface="MS Mincho" panose="02020609040205080304" charset="-128"/>
              </a:rPr>
              <a:t>This is not just an idea — it's a lifeline.</a:t>
            </a:r>
            <a:endParaRPr lang="en-US" altLang="en-US" sz="1600">
              <a:solidFill>
                <a:srgbClr val="00B050"/>
              </a:solidFill>
              <a:latin typeface="Cambria" panose="02040503050406030204"/>
              <a:ea typeface="MS Mincho" panose="02020609040205080304" charset="-128"/>
            </a:endParaRPr>
          </a:p>
        </p:txBody>
      </p:sp>
      <p:pic>
        <p:nvPicPr>
          <p:cNvPr id="9" name="Picture 8"/>
          <p:cNvPicPr>
            <a:picLocks noChangeAspect="1"/>
          </p:cNvPicPr>
          <p:nvPr/>
        </p:nvPicPr>
        <p:blipFill>
          <a:blip r:embed="rId1"/>
          <a:srcRect l="19397" t="14692" r="18252" b="13392"/>
          <a:stretch>
            <a:fillRect/>
          </a:stretch>
        </p:blipFill>
        <p:spPr>
          <a:xfrm>
            <a:off x="1140460" y="2737485"/>
            <a:ext cx="2343150" cy="2703195"/>
          </a:xfrm>
          <a:prstGeom prst="rect">
            <a:avLst/>
          </a:prstGeom>
        </p:spPr>
      </p:pic>
      <p:pic>
        <p:nvPicPr>
          <p:cNvPr id="2" name="Picture 1" descr="ChatGPT Image Apr 16, 2025, 06_51_38 AM"/>
          <p:cNvPicPr>
            <a:picLocks noChangeAspect="1"/>
          </p:cNvPicPr>
          <p:nvPr/>
        </p:nvPicPr>
        <p:blipFill>
          <a:blip r:embed="rId2"/>
          <a:stretch>
            <a:fillRect/>
          </a:stretch>
        </p:blipFill>
        <p:spPr>
          <a:xfrm>
            <a:off x="4964430" y="2747010"/>
            <a:ext cx="2626360" cy="2626360"/>
          </a:xfrm>
          <a:prstGeom prst="rect">
            <a:avLst/>
          </a:prstGeom>
        </p:spPr>
      </p:pic>
      <p:sp>
        <p:nvSpPr>
          <p:cNvPr id="3" name="Text Box 2"/>
          <p:cNvSpPr txBox="1"/>
          <p:nvPr/>
        </p:nvSpPr>
        <p:spPr>
          <a:xfrm>
            <a:off x="1393825" y="5713095"/>
            <a:ext cx="1870710" cy="368300"/>
          </a:xfrm>
          <a:prstGeom prst="rect">
            <a:avLst/>
          </a:prstGeom>
          <a:noFill/>
        </p:spPr>
        <p:txBody>
          <a:bodyPr wrap="square" rtlCol="0">
            <a:spAutoFit/>
          </a:bodyPr>
          <a:p>
            <a:r>
              <a:rPr lang="en-US">
                <a:solidFill>
                  <a:schemeClr val="bg1"/>
                </a:solidFill>
              </a:rPr>
              <a:t>Suraksha 1.O</a:t>
            </a:r>
            <a:endParaRPr lang="en-US">
              <a:solidFill>
                <a:schemeClr val="bg1"/>
              </a:solidFill>
            </a:endParaRPr>
          </a:p>
        </p:txBody>
      </p:sp>
      <p:sp>
        <p:nvSpPr>
          <p:cNvPr id="7" name="Text Box 6"/>
          <p:cNvSpPr txBox="1"/>
          <p:nvPr/>
        </p:nvSpPr>
        <p:spPr>
          <a:xfrm>
            <a:off x="5133975" y="5470525"/>
            <a:ext cx="2132965" cy="645160"/>
          </a:xfrm>
          <a:prstGeom prst="rect">
            <a:avLst/>
          </a:prstGeom>
          <a:noFill/>
        </p:spPr>
        <p:txBody>
          <a:bodyPr wrap="square" rtlCol="0">
            <a:spAutoFit/>
          </a:bodyPr>
          <a:p>
            <a:r>
              <a:rPr lang="en-US">
                <a:solidFill>
                  <a:schemeClr val="bg1"/>
                </a:solidFill>
              </a:rPr>
              <a:t>Suraksha Hub (mesh network)</a:t>
            </a:r>
            <a:endParaRPr lang="en-US">
              <a:solidFill>
                <a:schemeClr val="bg1"/>
              </a:solidFill>
            </a:endParaRPr>
          </a:p>
        </p:txBody>
      </p:sp>
      <p:sp>
        <p:nvSpPr>
          <p:cNvPr id="8" name="Text Box 7"/>
          <p:cNvSpPr txBox="1"/>
          <p:nvPr/>
        </p:nvSpPr>
        <p:spPr>
          <a:xfrm>
            <a:off x="8505825" y="5470525"/>
            <a:ext cx="2613025" cy="645160"/>
          </a:xfrm>
          <a:prstGeom prst="rect">
            <a:avLst/>
          </a:prstGeom>
          <a:noFill/>
        </p:spPr>
        <p:txBody>
          <a:bodyPr wrap="square" rtlCol="0">
            <a:spAutoFit/>
          </a:bodyPr>
          <a:p>
            <a:r>
              <a:rPr lang="en-US">
                <a:solidFill>
                  <a:schemeClr val="bg1"/>
                </a:solidFill>
              </a:rPr>
              <a:t>Suraksha Smart-Drone 	System</a:t>
            </a:r>
            <a:endParaRPr lang="en-US">
              <a:solidFill>
                <a:schemeClr val="bg1"/>
              </a:solidFill>
            </a:endParaRPr>
          </a:p>
        </p:txBody>
      </p:sp>
      <p:pic>
        <p:nvPicPr>
          <p:cNvPr id="10" name="Picture 9" descr="ChatGPT Image Apr 16, 2025, 06_56_00 AM"/>
          <p:cNvPicPr>
            <a:picLocks noChangeAspect="1"/>
          </p:cNvPicPr>
          <p:nvPr/>
        </p:nvPicPr>
        <p:blipFill>
          <a:blip r:embed="rId3"/>
          <a:stretch>
            <a:fillRect/>
          </a:stretch>
        </p:blipFill>
        <p:spPr>
          <a:xfrm>
            <a:off x="8505825" y="2790190"/>
            <a:ext cx="2503170" cy="25031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596265" y="1036955"/>
            <a:ext cx="4064000" cy="460375"/>
          </a:xfrm>
          <a:prstGeom prst="rect">
            <a:avLst/>
          </a:prstGeom>
          <a:noFill/>
        </p:spPr>
        <p:txBody>
          <a:bodyPr wrap="square" rtlCol="0">
            <a:spAutoFit/>
          </a:bodyPr>
          <a:p>
            <a:r>
              <a:rPr lang="en-US" altLang="en-US" sz="2400">
                <a:solidFill>
                  <a:srgbClr val="FFC000"/>
                </a:solidFill>
              </a:rPr>
              <a:t>Market Opportunity:</a:t>
            </a:r>
            <a:endParaRPr lang="en-US" altLang="en-US" sz="2400">
              <a:solidFill>
                <a:srgbClr val="FFC000"/>
              </a:solidFill>
            </a:endParaRPr>
          </a:p>
        </p:txBody>
      </p:sp>
      <p:sp>
        <p:nvSpPr>
          <p:cNvPr id="2" name="Text Box 1"/>
          <p:cNvSpPr txBox="1"/>
          <p:nvPr/>
        </p:nvSpPr>
        <p:spPr>
          <a:xfrm>
            <a:off x="1628775" y="1908175"/>
            <a:ext cx="9850755" cy="3937635"/>
          </a:xfrm>
          <a:prstGeom prst="rect">
            <a:avLst/>
          </a:prstGeom>
        </p:spPr>
        <p:txBody>
          <a:bodyPr wrap="square">
            <a:noAutofit/>
          </a:bodyPr>
          <a:p>
            <a:pPr marL="285750" indent="-285750" algn="just" defTabSz="266700">
              <a:spcBef>
                <a:spcPct val="0"/>
              </a:spcBef>
              <a:spcAft>
                <a:spcPct val="0"/>
              </a:spcAft>
              <a:buFont typeface="Wingdings" panose="05000000000000000000" charset="0"/>
              <a:buChar char="ü"/>
            </a:pPr>
            <a:r>
              <a:rPr lang="en-US" altLang="zh-CN" sz="1600" b="1">
                <a:solidFill>
                  <a:schemeClr val="bg1"/>
                </a:solidFill>
                <a:ea typeface="SimSun" panose="02010600030101010101" pitchFamily="2" charset="-122"/>
                <a:cs typeface="Calibri" panose="020F0502020204030204" pitchFamily="34" charset="0"/>
              </a:rPr>
              <a:t> </a:t>
            </a:r>
            <a:r>
              <a:rPr lang="en-US" altLang="zh-CN" sz="1800" b="1">
                <a:solidFill>
                  <a:schemeClr val="bg1"/>
                </a:solidFill>
                <a:ea typeface="SimSun" panose="02010600030101010101" pitchFamily="2" charset="-122"/>
                <a:cs typeface="Calibri" panose="020F0502020204030204" pitchFamily="34" charset="0"/>
              </a:rPr>
              <a:t>Target customers:	</a:t>
            </a:r>
            <a:r>
              <a:rPr lang="en-US" altLang="en-US" sz="1600">
                <a:solidFill>
                  <a:schemeClr val="bg1"/>
                </a:solidFill>
                <a:ea typeface="SimSun" panose="02010600030101010101" pitchFamily="2" charset="-122"/>
                <a:cs typeface="Calibri" panose="020F0502020204030204" pitchFamily="34" charset="0"/>
              </a:rPr>
              <a:t>Urban/rural citizens, colleges, corporates, Disaster Response Teams (Government and NGOs).</a:t>
            </a: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endParaRPr lang="en-US" altLang="en-US" sz="1600">
              <a:solidFill>
                <a:schemeClr val="bg1"/>
              </a:solidFill>
              <a:ea typeface="SimSun" panose="02010600030101010101" pitchFamily="2" charset="-122"/>
              <a:cs typeface="Calibri" panose="020F0502020204030204" pitchFamily="34" charset="0"/>
            </a:endParaRPr>
          </a:p>
          <a:p>
            <a:pPr algn="just" defTabSz="266700">
              <a:spcBef>
                <a:spcPct val="0"/>
              </a:spcBef>
              <a:spcAft>
                <a:spcPct val="0"/>
              </a:spcAft>
              <a:buFont typeface="Wingdings" panose="05000000000000000000" charset="0"/>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r>
              <a:rPr lang="en-US" altLang="en-US" sz="1800" b="1">
                <a:solidFill>
                  <a:schemeClr val="bg1"/>
                </a:solidFill>
                <a:ea typeface="SimSun" panose="02010600030101010101" pitchFamily="2" charset="-122"/>
                <a:cs typeface="Calibri" panose="020F0502020204030204" pitchFamily="34" charset="0"/>
              </a:rPr>
              <a:t>Market Size:	</a:t>
            </a:r>
            <a:r>
              <a:rPr lang="en-US" altLang="en-US" sz="1600">
                <a:solidFill>
                  <a:schemeClr val="bg1"/>
                </a:solidFill>
                <a:ea typeface="SimSun" panose="02010600030101010101" pitchFamily="2" charset="-122"/>
                <a:cs typeface="Calibri" panose="020F0502020204030204" pitchFamily="34" charset="0"/>
              </a:rPr>
              <a:t>Billions globally (especially in countries like India where women’s safety and disaster response are major concerns).</a:t>
            </a:r>
            <a:endParaRPr lang="en-US" altLang="en-US" sz="1600">
              <a:solidFill>
                <a:schemeClr val="bg1"/>
              </a:solidFill>
              <a:ea typeface="SimSun" panose="02010600030101010101" pitchFamily="2" charset="-122"/>
              <a:cs typeface="Calibri" panose="020F0502020204030204" pitchFamily="34" charset="0"/>
            </a:endParaRPr>
          </a:p>
          <a:p>
            <a:pPr algn="just" defTabSz="266700">
              <a:spcBef>
                <a:spcPct val="0"/>
              </a:spcBef>
              <a:spcAft>
                <a:spcPct val="0"/>
              </a:spcAft>
              <a:buFont typeface="Wingdings" panose="05000000000000000000" charset="0"/>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r>
              <a:rPr lang="en-US" altLang="en-US" sz="1800">
                <a:solidFill>
                  <a:schemeClr val="bg1"/>
                </a:solidFill>
                <a:ea typeface="SimSun" panose="02010600030101010101" pitchFamily="2" charset="-122"/>
                <a:cs typeface="Calibri" panose="020F0502020204030204" pitchFamily="34" charset="0"/>
              </a:rPr>
              <a:t>Growth Trends:	</a:t>
            </a:r>
            <a:r>
              <a:rPr lang="en-US" altLang="en-US" sz="1600">
                <a:solidFill>
                  <a:schemeClr val="bg1"/>
                </a:solidFill>
                <a:ea typeface="SimSun" panose="02010600030101010101" pitchFamily="2" charset="-122"/>
                <a:cs typeface="Calibri" panose="020F0502020204030204" pitchFamily="34" charset="0"/>
              </a:rPr>
              <a:t>Surge in personal safety tech, smart cities, LoRa expansion, and drone automation.</a:t>
            </a:r>
            <a:endParaRPr lang="en-US" altLang="en-US" sz="1600">
              <a:solidFill>
                <a:schemeClr val="bg1"/>
              </a:solidFill>
              <a:ea typeface="SimSun" panose="02010600030101010101" pitchFamily="2" charset="-122"/>
              <a:cs typeface="Calibri" panose="020F0502020204030204" pitchFamily="34" charset="0"/>
            </a:endParaRPr>
          </a:p>
          <a:p>
            <a:pPr algn="just" defTabSz="266700">
              <a:spcBef>
                <a:spcPct val="0"/>
              </a:spcBef>
              <a:spcAft>
                <a:spcPct val="0"/>
              </a:spcAft>
              <a:buFont typeface="Wingdings" panose="05000000000000000000" charset="0"/>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r>
              <a:rPr lang="en-US" altLang="en-US" sz="1600">
                <a:solidFill>
                  <a:schemeClr val="bg1"/>
                </a:solidFill>
                <a:ea typeface="SimSun" panose="02010600030101010101" pitchFamily="2" charset="-122"/>
                <a:cs typeface="Calibri" panose="020F0502020204030204" pitchFamily="34" charset="0"/>
              </a:rPr>
              <a:t>We're building the future of safety.</a:t>
            </a:r>
            <a:endParaRPr lang="en-US" altLang="en-US" sz="1600">
              <a:solidFill>
                <a:schemeClr val="bg1"/>
              </a:solidFill>
              <a:ea typeface="SimSun" panose="02010600030101010101" pitchFamily="2" charset="-122"/>
              <a:cs typeface="Calibri" panose="020F0502020204030204" pitchFamily="34" charset="0"/>
            </a:endParaRPr>
          </a:p>
          <a:p>
            <a:pPr algn="just" defTabSz="266700">
              <a:spcBef>
                <a:spcPct val="0"/>
              </a:spcBef>
              <a:spcAft>
                <a:spcPct val="0"/>
              </a:spcAft>
              <a:buFont typeface="Wingdings" panose="05000000000000000000" charset="0"/>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endParaRPr lang="en-US" altLang="en-US" sz="1600">
              <a:solidFill>
                <a:schemeClr val="bg1"/>
              </a:solidFill>
              <a:ea typeface="SimSun" panose="02010600030101010101" pitchFamily="2" charset="-122"/>
              <a:cs typeface="Calibri" panose="020F0502020204030204" pitchFamily="34" charset="0"/>
            </a:endParaRPr>
          </a:p>
          <a:p>
            <a:pPr marL="285750" indent="-285750" algn="just" defTabSz="266700">
              <a:spcBef>
                <a:spcPct val="0"/>
              </a:spcBef>
              <a:spcAft>
                <a:spcPct val="0"/>
              </a:spcAft>
              <a:buFont typeface="Wingdings" panose="05000000000000000000" charset="0"/>
              <a:buChar char="ü"/>
            </a:pPr>
            <a:r>
              <a:rPr lang="en-US" altLang="en-US" sz="1600">
                <a:solidFill>
                  <a:schemeClr val="bg1"/>
                </a:solidFill>
                <a:ea typeface="SimSun" panose="02010600030101010101" pitchFamily="2" charset="-122"/>
                <a:cs typeface="Calibri" panose="020F0502020204030204" pitchFamily="34" charset="0"/>
              </a:rPr>
              <a:t>People want real protection, not just an app.</a:t>
            </a:r>
            <a:endParaRPr lang="en-US" altLang="en-US" sz="1600">
              <a:solidFill>
                <a:schemeClr val="bg1"/>
              </a:solidFill>
              <a:ea typeface="SimSun" panose="02010600030101010101" pitchFamily="2" charset="-122"/>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521335" y="397510"/>
            <a:ext cx="4064000" cy="460375"/>
          </a:xfrm>
          <a:prstGeom prst="rect">
            <a:avLst/>
          </a:prstGeom>
          <a:noFill/>
        </p:spPr>
        <p:txBody>
          <a:bodyPr wrap="square" rtlCol="0">
            <a:spAutoFit/>
          </a:bodyPr>
          <a:p>
            <a:r>
              <a:rPr lang="en-US" altLang="en-US" sz="2400" u="sng">
                <a:solidFill>
                  <a:srgbClr val="FFC000"/>
                </a:solidFill>
              </a:rPr>
              <a:t> Product (or Demo):</a:t>
            </a:r>
            <a:endParaRPr lang="en-US" altLang="en-US" sz="2400" u="sng">
              <a:solidFill>
                <a:srgbClr val="FFC000"/>
              </a:solidFill>
            </a:endParaRPr>
          </a:p>
        </p:txBody>
      </p:sp>
      <p:sp>
        <p:nvSpPr>
          <p:cNvPr id="3" name="Text Box 2"/>
          <p:cNvSpPr txBox="1"/>
          <p:nvPr/>
        </p:nvSpPr>
        <p:spPr>
          <a:xfrm>
            <a:off x="864870" y="1229995"/>
            <a:ext cx="4994275" cy="4398010"/>
          </a:xfrm>
          <a:prstGeom prst="rect">
            <a:avLst/>
          </a:prstGeom>
        </p:spPr>
        <p:txBody>
          <a:bodyPr wrap="square">
            <a:spAutoFit/>
          </a:bodyPr>
          <a:p>
            <a:pPr marL="228600" indent="-228600" defTabSz="266700">
              <a:lnSpc>
                <a:spcPct val="114000"/>
              </a:lnSpc>
              <a:spcAft>
                <a:spcPts val="1000"/>
              </a:spcAft>
              <a:tabLst>
                <a:tab pos="228600" algn="l"/>
              </a:tabLst>
            </a:pPr>
            <a:r>
              <a:rPr lang="en-US" altLang="zh-CN" sz="1800" b="1">
                <a:solidFill>
                  <a:schemeClr val="bg1"/>
                </a:solidFill>
                <a:latin typeface="Cambria" panose="02040503050406030204"/>
                <a:ea typeface="MS Mincho" panose="02020609040205080304" charset="-128"/>
              </a:rPr>
              <a:t>key features &amp; Unique Features:</a:t>
            </a:r>
            <a:endParaRPr lang="en-US" altLang="zh-CN" sz="1800" b="1">
              <a:solidFill>
                <a:schemeClr val="bg1"/>
              </a:solidFill>
              <a:latin typeface="Cambria" panose="02040503050406030204"/>
              <a:ea typeface="MS Mincho" panose="02020609040205080304" charset="-128"/>
            </a:endParaRPr>
          </a:p>
          <a:p>
            <a:pPr marL="228600" indent="-228600" defTabSz="266700">
              <a:lnSpc>
                <a:spcPct val="114000"/>
              </a:lnSpc>
              <a:spcAft>
                <a:spcPts val="1000"/>
              </a:spcAft>
              <a:tabLst>
                <a:tab pos="228600" algn="l"/>
              </a:tabLst>
            </a:pPr>
            <a:endParaRPr lang="en-US" altLang="zh-CN" sz="1800" b="1">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Multi-mode alerting (SMS, WhatsApp, Email, Phone).</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Offline messages send using LoRa</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Community Alert Network</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Two-Way Communication</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Prioritizing Response Levels</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Self-defense mechanisms(stun gun mechanizam,High intensity LED)</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rPr>
              <a:t>Crowd-sourced Safety Map</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endParaRPr lang="en-US" altLang="zh-CN" sz="1600">
              <a:solidFill>
                <a:schemeClr val="bg1"/>
              </a:solidFill>
              <a:latin typeface="Cambria" panose="02040503050406030204"/>
              <a:ea typeface="MS Mincho" panose="02020609040205080304" charset="-128"/>
            </a:endParaRPr>
          </a:p>
        </p:txBody>
      </p:sp>
      <p:sp>
        <p:nvSpPr>
          <p:cNvPr id="4" name="Text Box 3"/>
          <p:cNvSpPr txBox="1"/>
          <p:nvPr/>
        </p:nvSpPr>
        <p:spPr>
          <a:xfrm>
            <a:off x="6096000" y="2109470"/>
            <a:ext cx="5862320" cy="3119755"/>
          </a:xfrm>
          <a:prstGeom prst="rect">
            <a:avLst/>
          </a:prstGeom>
          <a:noFill/>
        </p:spPr>
        <p:txBody>
          <a:bodyPr wrap="square" rtlCol="0" anchor="t">
            <a:noAutofit/>
          </a:bodyPr>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AlertZone</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Emergency Mode Lock</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Send Recorded Voice File with alert message</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Safe-Authorization:Fingerprint access</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Smart Drone System:automation/aumated Drone</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SkyDefender:Drone</a:t>
            </a:r>
            <a:endParaRPr lang="en-US" altLang="en-US" sz="1600">
              <a:solidFill>
                <a:schemeClr val="bg1"/>
              </a:solidFill>
              <a:latin typeface="Cambria" panose="02040503050406030204"/>
              <a:ea typeface="MS Mincho" panose="02020609040205080304" charset="-128"/>
            </a:endParaRPr>
          </a:p>
          <a:p>
            <a:pPr marL="285750" indent="-285750" defTabSz="266700">
              <a:lnSpc>
                <a:spcPct val="114000"/>
              </a:lnSpc>
              <a:spcAft>
                <a:spcPts val="1000"/>
              </a:spcAft>
              <a:buFont typeface="Wingdings" panose="05000000000000000000" charset="0"/>
              <a:buChar char="Ø"/>
              <a:tabLst>
                <a:tab pos="228600" algn="l"/>
              </a:tabLst>
            </a:pPr>
            <a:r>
              <a:rPr lang="en-US" altLang="en-US" sz="1600">
                <a:solidFill>
                  <a:schemeClr val="bg1"/>
                </a:solidFill>
                <a:latin typeface="Cambria" panose="02040503050406030204"/>
                <a:ea typeface="MS Mincho" panose="02020609040205080304" charset="-128"/>
                <a:sym typeface="+mn-ea"/>
              </a:rPr>
              <a:t>Trace-Guard</a:t>
            </a:r>
            <a:r>
              <a:rPr lang="en-US" altLang="zh-CN" sz="1600">
                <a:solidFill>
                  <a:schemeClr val="bg1"/>
                </a:solidFill>
                <a:latin typeface="Cambria" panose="02040503050406030204"/>
                <a:ea typeface="MS Mincho" panose="02020609040205080304" charset="-128"/>
                <a:sym typeface="+mn-ea"/>
              </a:rPr>
              <a:t> </a:t>
            </a:r>
            <a:endParaRPr lang="en-US" altLang="zh-CN" sz="1600">
              <a:solidFill>
                <a:schemeClr val="bg1"/>
              </a:solidFill>
              <a:latin typeface="Cambria" panose="02040503050406030204"/>
              <a:ea typeface="MS Mincho" panose="02020609040205080304" charset="-128"/>
              <a:sym typeface="+mn-ea"/>
            </a:endParaRPr>
          </a:p>
          <a:p>
            <a:pPr marL="285750" indent="-285750" defTabSz="266700">
              <a:lnSpc>
                <a:spcPct val="114000"/>
              </a:lnSpc>
              <a:spcAft>
                <a:spcPts val="1000"/>
              </a:spcAft>
              <a:buFont typeface="Wingdings" panose="05000000000000000000" charset="0"/>
              <a:buChar char="Ø"/>
              <a:tabLst>
                <a:tab pos="228600" algn="l"/>
              </a:tabLst>
            </a:pPr>
            <a:r>
              <a:rPr lang="en-US" altLang="zh-CN" sz="1600">
                <a:solidFill>
                  <a:schemeClr val="bg1"/>
                </a:solidFill>
                <a:latin typeface="Cambria" panose="02040503050406030204"/>
                <a:ea typeface="MS Mincho" panose="02020609040205080304" charset="-128"/>
                <a:sym typeface="+mn-ea"/>
              </a:rPr>
              <a:t>Customization of devices Features based on your habits/ other factors</a:t>
            </a:r>
            <a:endParaRPr lang="en-US" altLang="zh-CN" sz="1600">
              <a:solidFill>
                <a:schemeClr val="bg1"/>
              </a:solidFill>
              <a:latin typeface="Cambria" panose="02040503050406030204"/>
              <a:ea typeface="MS Mincho" panose="02020609040205080304" charset="-128"/>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425450" y="398145"/>
            <a:ext cx="4064000" cy="460375"/>
          </a:xfrm>
          <a:prstGeom prst="rect">
            <a:avLst/>
          </a:prstGeom>
          <a:noFill/>
        </p:spPr>
        <p:txBody>
          <a:bodyPr wrap="square" rtlCol="0">
            <a:spAutoFit/>
          </a:bodyPr>
          <a:p>
            <a:r>
              <a:rPr lang="en-US" altLang="en-US" sz="2400">
                <a:solidFill>
                  <a:srgbClr val="FFC000"/>
                </a:solidFill>
              </a:rPr>
              <a:t> Product (or Demo):</a:t>
            </a:r>
            <a:endParaRPr lang="en-US" altLang="en-US" sz="2400">
              <a:solidFill>
                <a:srgbClr val="FFC000"/>
              </a:solidFill>
            </a:endParaRPr>
          </a:p>
        </p:txBody>
      </p:sp>
      <p:sp>
        <p:nvSpPr>
          <p:cNvPr id="3" name="Text Box 2"/>
          <p:cNvSpPr txBox="1"/>
          <p:nvPr/>
        </p:nvSpPr>
        <p:spPr>
          <a:xfrm>
            <a:off x="862330" y="959485"/>
            <a:ext cx="10765790" cy="5613400"/>
          </a:xfrm>
          <a:prstGeom prst="rect">
            <a:avLst/>
          </a:prstGeom>
        </p:spPr>
        <p:txBody>
          <a:bodyPr wrap="square">
            <a:spAutoFit/>
          </a:bodyPr>
          <a:p>
            <a:pPr marL="228600" indent="-228600" defTabSz="266700">
              <a:lnSpc>
                <a:spcPct val="114000"/>
              </a:lnSpc>
              <a:spcAft>
                <a:spcPts val="1000"/>
              </a:spcAft>
              <a:tabLst>
                <a:tab pos="228600" algn="l"/>
              </a:tabLst>
            </a:pPr>
            <a:r>
              <a:rPr lang="en-US" altLang="en-US" sz="1800" b="1">
                <a:solidFill>
                  <a:schemeClr val="bg1"/>
                </a:solidFill>
                <a:ea typeface="MS Mincho" panose="02020609040205080304" charset="-128"/>
                <a:cs typeface="Calibri" panose="020F0502020204030204" pitchFamily="34" charset="0"/>
              </a:rPr>
              <a:t>Technology Stack:</a:t>
            </a:r>
            <a:endParaRPr lang="en-US" altLang="en-US" sz="1800" b="1">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r>
              <a:rPr lang="en-US" altLang="en-US" sz="1600" b="1">
                <a:solidFill>
                  <a:schemeClr val="bg1"/>
                </a:solidFill>
                <a:ea typeface="MS Mincho" panose="02020609040205080304" charset="-128"/>
                <a:cs typeface="Calibri" panose="020F0502020204030204" pitchFamily="34" charset="0"/>
              </a:rPr>
              <a:t>Software &amp; programming:</a:t>
            </a:r>
            <a:r>
              <a:rPr lang="en-US" altLang="en-US" sz="1600">
                <a:solidFill>
                  <a:schemeClr val="bg1"/>
                </a:solidFill>
                <a:ea typeface="MS Mincho" panose="02020609040205080304" charset="-128"/>
                <a:cs typeface="Calibri" panose="020F0502020204030204" pitchFamily="34" charset="0"/>
              </a:rPr>
              <a:t> For website : Django(python) -Backend, Html,Css,Javascripts -Frontend, For Device: C++,Python, Cloud Platform.</a:t>
            </a:r>
            <a:endParaRPr lang="en-US" altLang="en-US" sz="1600">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r>
              <a:rPr lang="en-US" altLang="en-US" sz="1600" b="1">
                <a:solidFill>
                  <a:schemeClr val="bg1"/>
                </a:solidFill>
                <a:ea typeface="MS Mincho" panose="02020609040205080304" charset="-128"/>
                <a:cs typeface="Calibri" panose="020F0502020204030204" pitchFamily="34" charset="0"/>
              </a:rPr>
              <a:t>Hardware:</a:t>
            </a:r>
            <a:endParaRPr lang="en-US" altLang="en-US" sz="1600" b="1">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r>
              <a:rPr lang="en-US" altLang="en-US" sz="1800" b="1">
                <a:solidFill>
                  <a:schemeClr val="bg1"/>
                </a:solidFill>
                <a:ea typeface="MS Mincho" panose="02020609040205080304" charset="-128"/>
                <a:cs typeface="Calibri" panose="020F0502020204030204" pitchFamily="34" charset="0"/>
              </a:rPr>
              <a:t>For suraksha 1.O (personal safety device):		</a:t>
            </a:r>
            <a:r>
              <a:rPr lang="en-US" altLang="en-US" sz="1600">
                <a:solidFill>
                  <a:schemeClr val="bg1"/>
                </a:solidFill>
                <a:ea typeface="MS Mincho" panose="02020609040205080304" charset="-128"/>
                <a:cs typeface="Calibri" panose="020F0502020204030204" pitchFamily="34" charset="0"/>
              </a:rPr>
              <a:t>ESP32 NODE MCU, Fingerprint sensor, Led lights(white,blue,green,red), Push buttons/other type button, GPS Module , LoRa Module, Microphone, Speaker, Battery(3.7V, 2000mAh LiPo battery or a similar capacity Li-ion battery,), Charging module, Boost converter, Resistors, zerno diode ,male and female cables(extra).</a:t>
            </a:r>
            <a:endParaRPr lang="en-US" altLang="en-US" sz="1600">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endParaRPr lang="en-US" altLang="en-US" sz="1600">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r>
              <a:rPr lang="en-US" altLang="en-US" sz="1800" b="1">
                <a:solidFill>
                  <a:schemeClr val="bg1"/>
                </a:solidFill>
                <a:ea typeface="MS Mincho" panose="02020609040205080304" charset="-128"/>
                <a:cs typeface="Calibri" panose="020F0502020204030204" pitchFamily="34" charset="0"/>
              </a:rPr>
              <a:t>For Suraksha-Hub(mesh-Network):	</a:t>
            </a:r>
            <a:r>
              <a:rPr lang="en-US" altLang="en-US" sz="1600">
                <a:solidFill>
                  <a:schemeClr val="bg1"/>
                </a:solidFill>
                <a:ea typeface="MS Mincho" panose="02020609040205080304" charset="-128"/>
                <a:cs typeface="Calibri" panose="020F0502020204030204" pitchFamily="34" charset="0"/>
              </a:rPr>
              <a:t>ESP32-S3 Devkit(built in wifi), EN(28)60 Ethernet module/SIM800L GSM module ,LoRa module SX1276, NEO-M8N GPS module, Power supply(5v,2A), 3s 2000mah lipo battery, Lipo charging module, Power switch circuit, Antenna(915 mhz),Miscellaneous(wiers,connector,pcb,etc..).</a:t>
            </a:r>
            <a:endParaRPr lang="en-US" altLang="en-US" sz="1600">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endParaRPr lang="en-US" altLang="en-US" sz="1600">
              <a:solidFill>
                <a:schemeClr val="bg1"/>
              </a:solidFill>
              <a:ea typeface="MS Mincho" panose="02020609040205080304" charset="-128"/>
              <a:cs typeface="Calibri" panose="020F0502020204030204" pitchFamily="34" charset="0"/>
            </a:endParaRPr>
          </a:p>
          <a:p>
            <a:pPr marL="228600" indent="-228600" defTabSz="266700">
              <a:lnSpc>
                <a:spcPct val="114000"/>
              </a:lnSpc>
              <a:spcAft>
                <a:spcPts val="1000"/>
              </a:spcAft>
              <a:tabLst>
                <a:tab pos="228600" algn="l"/>
              </a:tabLst>
            </a:pPr>
            <a:r>
              <a:rPr lang="en-US" altLang="en-US" sz="1800" b="1">
                <a:solidFill>
                  <a:schemeClr val="bg1"/>
                </a:solidFill>
                <a:ea typeface="MS Mincho" panose="02020609040205080304" charset="-128"/>
                <a:cs typeface="Calibri" panose="020F0502020204030204" pitchFamily="34" charset="0"/>
              </a:rPr>
              <a:t>For Suraksha Smart-Drone:	</a:t>
            </a:r>
            <a:r>
              <a:rPr lang="en-US" altLang="en-US" sz="1600">
                <a:solidFill>
                  <a:schemeClr val="bg1"/>
                </a:solidFill>
                <a:ea typeface="MS Mincho" panose="02020609040205080304" charset="-128"/>
                <a:cs typeface="Calibri" panose="020F0502020204030204" pitchFamily="34" charset="0"/>
              </a:rPr>
              <a:t>Raspberry pi 4 (full kit), Pixhawk 2.4.8 flight controller, S500 quadcopter Frame, Brushless motors- 2122 1000kv, ESCs -30A BCHeli (4x),  Propellers-9*4.5-inch (4x), GPS module, Lipo battery 6S 30,000MAH, Power distribution board(PDB) , Raspberry pi cemera module v2 , Optional(Flysky Fs-i6 Transmitter &amp; Recevier) , HC-SR04 ulterasonic sensor (4x), Extra wires,monts.</a:t>
            </a:r>
            <a:endParaRPr lang="en-US" altLang="en-US" sz="1600">
              <a:solidFill>
                <a:schemeClr val="bg1"/>
              </a:solidFill>
              <a:ea typeface="MS Mincho" panose="02020609040205080304" charset="-128"/>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0520" y="280670"/>
            <a:ext cx="4925695" cy="460375"/>
          </a:xfrm>
          <a:prstGeom prst="rect">
            <a:avLst/>
          </a:prstGeom>
          <a:noFill/>
        </p:spPr>
        <p:txBody>
          <a:bodyPr wrap="square" rtlCol="0">
            <a:spAutoFit/>
          </a:bodyPr>
          <a:p>
            <a:r>
              <a:rPr lang="en-US" altLang="en-US" sz="2400">
                <a:solidFill>
                  <a:srgbClr val="FFC000"/>
                </a:solidFill>
              </a:rPr>
              <a:t> Product (or Demo) -Sample Pics</a:t>
            </a:r>
            <a:endParaRPr lang="en-US" altLang="en-US" sz="2400">
              <a:solidFill>
                <a:srgbClr val="FFC000"/>
              </a:solidFill>
            </a:endParaRPr>
          </a:p>
        </p:txBody>
      </p:sp>
      <p:pic>
        <p:nvPicPr>
          <p:cNvPr id="2" name="Picture 1"/>
          <p:cNvPicPr>
            <a:picLocks noChangeAspect="1"/>
          </p:cNvPicPr>
          <p:nvPr/>
        </p:nvPicPr>
        <p:blipFill>
          <a:blip r:embed="rId1"/>
          <a:stretch>
            <a:fillRect/>
          </a:stretch>
        </p:blipFill>
        <p:spPr>
          <a:xfrm>
            <a:off x="647700" y="1202690"/>
            <a:ext cx="2468245" cy="1388745"/>
          </a:xfrm>
          <a:prstGeom prst="rect">
            <a:avLst/>
          </a:prstGeom>
        </p:spPr>
      </p:pic>
      <p:pic>
        <p:nvPicPr>
          <p:cNvPr id="10" name="Picture 9" descr="Screenshot 2025-04-16 051452"/>
          <p:cNvPicPr>
            <a:picLocks noChangeAspect="1"/>
          </p:cNvPicPr>
          <p:nvPr/>
        </p:nvPicPr>
        <p:blipFill>
          <a:blip r:embed="rId2"/>
          <a:stretch>
            <a:fillRect/>
          </a:stretch>
        </p:blipFill>
        <p:spPr>
          <a:xfrm>
            <a:off x="3698240" y="938530"/>
            <a:ext cx="3759200" cy="2022475"/>
          </a:xfrm>
          <a:prstGeom prst="rect">
            <a:avLst/>
          </a:prstGeom>
        </p:spPr>
      </p:pic>
      <p:pic>
        <p:nvPicPr>
          <p:cNvPr id="11" name="Picture 10" descr="Screenshot 2025-04-16 051533"/>
          <p:cNvPicPr>
            <a:picLocks noChangeAspect="1"/>
          </p:cNvPicPr>
          <p:nvPr/>
        </p:nvPicPr>
        <p:blipFill>
          <a:blip r:embed="rId3"/>
          <a:stretch>
            <a:fillRect/>
          </a:stretch>
        </p:blipFill>
        <p:spPr>
          <a:xfrm>
            <a:off x="7858125" y="833120"/>
            <a:ext cx="3971290" cy="2127885"/>
          </a:xfrm>
          <a:prstGeom prst="rect">
            <a:avLst/>
          </a:prstGeom>
        </p:spPr>
      </p:pic>
      <p:pic>
        <p:nvPicPr>
          <p:cNvPr id="12" name="Picture 11" descr="Screenshot 2025-04-16 051604"/>
          <p:cNvPicPr>
            <a:picLocks noChangeAspect="1"/>
          </p:cNvPicPr>
          <p:nvPr/>
        </p:nvPicPr>
        <p:blipFill>
          <a:blip r:embed="rId4"/>
          <a:stretch>
            <a:fillRect/>
          </a:stretch>
        </p:blipFill>
        <p:spPr>
          <a:xfrm>
            <a:off x="414655" y="3884295"/>
            <a:ext cx="3462020" cy="1873250"/>
          </a:xfrm>
          <a:prstGeom prst="rect">
            <a:avLst/>
          </a:prstGeom>
        </p:spPr>
      </p:pic>
      <p:pic>
        <p:nvPicPr>
          <p:cNvPr id="13" name="Picture 12" descr="Screenshot 2025-04-16 051705"/>
          <p:cNvPicPr>
            <a:picLocks noChangeAspect="1"/>
          </p:cNvPicPr>
          <p:nvPr/>
        </p:nvPicPr>
        <p:blipFill>
          <a:blip r:embed="rId5"/>
          <a:stretch>
            <a:fillRect/>
          </a:stretch>
        </p:blipFill>
        <p:spPr>
          <a:xfrm>
            <a:off x="4414520" y="3884295"/>
            <a:ext cx="3639185" cy="1939290"/>
          </a:xfrm>
          <a:prstGeom prst="rect">
            <a:avLst/>
          </a:prstGeom>
        </p:spPr>
      </p:pic>
      <p:pic>
        <p:nvPicPr>
          <p:cNvPr id="14" name="Picture 13" descr="Screenshot 2025-04-16 051859"/>
          <p:cNvPicPr>
            <a:picLocks noChangeAspect="1"/>
          </p:cNvPicPr>
          <p:nvPr/>
        </p:nvPicPr>
        <p:blipFill>
          <a:blip r:embed="rId6"/>
          <a:stretch>
            <a:fillRect/>
          </a:stretch>
        </p:blipFill>
        <p:spPr>
          <a:xfrm>
            <a:off x="8387715" y="3884295"/>
            <a:ext cx="3441700" cy="1852295"/>
          </a:xfrm>
          <a:prstGeom prst="rect">
            <a:avLst/>
          </a:prstGeom>
        </p:spPr>
      </p:pic>
      <p:sp>
        <p:nvSpPr>
          <p:cNvPr id="16" name="Text Box 15"/>
          <p:cNvSpPr txBox="1"/>
          <p:nvPr/>
        </p:nvSpPr>
        <p:spPr>
          <a:xfrm>
            <a:off x="1738630" y="6475730"/>
            <a:ext cx="9143365" cy="368300"/>
          </a:xfrm>
          <a:prstGeom prst="rect">
            <a:avLst/>
          </a:prstGeom>
          <a:noFill/>
        </p:spPr>
        <p:txBody>
          <a:bodyPr wrap="square" rtlCol="0">
            <a:spAutoFit/>
          </a:bodyPr>
          <a:p>
            <a:r>
              <a:rPr lang="en-US" altLang="en-US">
                <a:solidFill>
                  <a:srgbClr val="00B050"/>
                </a:solidFill>
              </a:rPr>
              <a:t>https://drive.google.com/file/d/1xOLJ5F2IMrX82LyiJe_atNx6BA6rXrBu/view?usp=sharing</a:t>
            </a:r>
            <a:endParaRPr lang="en-US" altLang="en-US">
              <a:solidFill>
                <a:srgbClr val="00B050"/>
              </a:solidFill>
            </a:endParaRPr>
          </a:p>
        </p:txBody>
      </p:sp>
      <p:sp>
        <p:nvSpPr>
          <p:cNvPr id="17" name="Text Box 16"/>
          <p:cNvSpPr txBox="1"/>
          <p:nvPr/>
        </p:nvSpPr>
        <p:spPr>
          <a:xfrm>
            <a:off x="350520" y="6475730"/>
            <a:ext cx="1387475" cy="368300"/>
          </a:xfrm>
          <a:prstGeom prst="rect">
            <a:avLst/>
          </a:prstGeom>
          <a:noFill/>
        </p:spPr>
        <p:txBody>
          <a:bodyPr wrap="square" rtlCol="0">
            <a:spAutoFit/>
          </a:bodyPr>
          <a:p>
            <a:r>
              <a:rPr lang="en-US">
                <a:solidFill>
                  <a:schemeClr val="bg1"/>
                </a:solidFill>
              </a:rPr>
              <a:t>Demo vedio:</a:t>
            </a:r>
            <a:endParaRPr lang="en-US">
              <a:solidFill>
                <a:schemeClr val="bg1"/>
              </a:solidFill>
            </a:endParaRPr>
          </a:p>
        </p:txBody>
      </p:sp>
      <p:sp>
        <p:nvSpPr>
          <p:cNvPr id="18" name="Text Box 17"/>
          <p:cNvSpPr txBox="1"/>
          <p:nvPr/>
        </p:nvSpPr>
        <p:spPr>
          <a:xfrm>
            <a:off x="647700" y="3053715"/>
            <a:ext cx="2795905" cy="368300"/>
          </a:xfrm>
          <a:prstGeom prst="rect">
            <a:avLst/>
          </a:prstGeom>
          <a:noFill/>
        </p:spPr>
        <p:txBody>
          <a:bodyPr wrap="square" rtlCol="0">
            <a:spAutoFit/>
          </a:bodyPr>
          <a:p>
            <a:r>
              <a:rPr lang="en-US">
                <a:solidFill>
                  <a:schemeClr val="bg1"/>
                </a:solidFill>
              </a:rPr>
              <a:t>Phase-1 Prototype-image</a:t>
            </a:r>
            <a:endParaRPr lang="en-US">
              <a:solidFill>
                <a:schemeClr val="bg1"/>
              </a:solidFill>
            </a:endParaRPr>
          </a:p>
        </p:txBody>
      </p:sp>
      <p:sp>
        <p:nvSpPr>
          <p:cNvPr id="19" name="Text Box 18"/>
          <p:cNvSpPr txBox="1"/>
          <p:nvPr/>
        </p:nvSpPr>
        <p:spPr>
          <a:xfrm>
            <a:off x="4414520" y="3053715"/>
            <a:ext cx="2795905" cy="368300"/>
          </a:xfrm>
          <a:prstGeom prst="rect">
            <a:avLst/>
          </a:prstGeom>
          <a:noFill/>
        </p:spPr>
        <p:txBody>
          <a:bodyPr wrap="square" rtlCol="0">
            <a:spAutoFit/>
          </a:bodyPr>
          <a:p>
            <a:r>
              <a:rPr lang="en-US">
                <a:solidFill>
                  <a:schemeClr val="bg1"/>
                </a:solidFill>
              </a:rPr>
              <a:t>Interface page </a:t>
            </a:r>
            <a:endParaRPr lang="en-US">
              <a:solidFill>
                <a:schemeClr val="bg1"/>
              </a:solidFill>
            </a:endParaRPr>
          </a:p>
        </p:txBody>
      </p:sp>
      <p:sp>
        <p:nvSpPr>
          <p:cNvPr id="20" name="Text Box 19"/>
          <p:cNvSpPr txBox="1"/>
          <p:nvPr/>
        </p:nvSpPr>
        <p:spPr>
          <a:xfrm>
            <a:off x="9033510" y="3053715"/>
            <a:ext cx="2795905" cy="368300"/>
          </a:xfrm>
          <a:prstGeom prst="rect">
            <a:avLst/>
          </a:prstGeom>
          <a:noFill/>
        </p:spPr>
        <p:txBody>
          <a:bodyPr wrap="square" rtlCol="0">
            <a:spAutoFit/>
          </a:bodyPr>
          <a:p>
            <a:r>
              <a:rPr lang="en-US">
                <a:solidFill>
                  <a:schemeClr val="bg1"/>
                </a:solidFill>
              </a:rPr>
              <a:t>Home page</a:t>
            </a:r>
            <a:endParaRPr lang="en-US">
              <a:solidFill>
                <a:schemeClr val="bg1"/>
              </a:solidFill>
            </a:endParaRPr>
          </a:p>
        </p:txBody>
      </p:sp>
      <p:sp>
        <p:nvSpPr>
          <p:cNvPr id="21" name="Text Box 20"/>
          <p:cNvSpPr txBox="1"/>
          <p:nvPr/>
        </p:nvSpPr>
        <p:spPr>
          <a:xfrm>
            <a:off x="902335" y="5823585"/>
            <a:ext cx="2795905" cy="368300"/>
          </a:xfrm>
          <a:prstGeom prst="rect">
            <a:avLst/>
          </a:prstGeom>
          <a:noFill/>
        </p:spPr>
        <p:txBody>
          <a:bodyPr wrap="square" rtlCol="0">
            <a:spAutoFit/>
          </a:bodyPr>
          <a:p>
            <a:r>
              <a:rPr lang="en-US">
                <a:solidFill>
                  <a:schemeClr val="bg1"/>
                </a:solidFill>
              </a:rPr>
              <a:t>Suraksha Login page</a:t>
            </a:r>
            <a:endParaRPr lang="en-US">
              <a:solidFill>
                <a:schemeClr val="bg1"/>
              </a:solidFill>
            </a:endParaRPr>
          </a:p>
        </p:txBody>
      </p:sp>
      <p:sp>
        <p:nvSpPr>
          <p:cNvPr id="22" name="Text Box 21"/>
          <p:cNvSpPr txBox="1"/>
          <p:nvPr/>
        </p:nvSpPr>
        <p:spPr>
          <a:xfrm>
            <a:off x="4912360" y="5823585"/>
            <a:ext cx="2795905" cy="368300"/>
          </a:xfrm>
          <a:prstGeom prst="rect">
            <a:avLst/>
          </a:prstGeom>
          <a:noFill/>
        </p:spPr>
        <p:txBody>
          <a:bodyPr wrap="square" rtlCol="0">
            <a:spAutoFit/>
          </a:bodyPr>
          <a:p>
            <a:r>
              <a:rPr lang="en-US">
                <a:solidFill>
                  <a:schemeClr val="bg1"/>
                </a:solidFill>
              </a:rPr>
              <a:t>Adding an contact to device</a:t>
            </a:r>
            <a:endParaRPr lang="en-US">
              <a:solidFill>
                <a:schemeClr val="bg1"/>
              </a:solidFill>
            </a:endParaRPr>
          </a:p>
        </p:txBody>
      </p:sp>
      <p:sp>
        <p:nvSpPr>
          <p:cNvPr id="23" name="Text Box 22"/>
          <p:cNvSpPr txBox="1"/>
          <p:nvPr/>
        </p:nvSpPr>
        <p:spPr>
          <a:xfrm>
            <a:off x="9222105" y="5823585"/>
            <a:ext cx="2795905" cy="368300"/>
          </a:xfrm>
          <a:prstGeom prst="rect">
            <a:avLst/>
          </a:prstGeom>
          <a:noFill/>
        </p:spPr>
        <p:txBody>
          <a:bodyPr wrap="square" rtlCol="0">
            <a:spAutoFit/>
          </a:bodyPr>
          <a:p>
            <a:r>
              <a:rPr lang="en-US">
                <a:solidFill>
                  <a:schemeClr val="bg1"/>
                </a:solidFill>
              </a:rPr>
              <a:t>Future Plan</a:t>
            </a:r>
            <a:endParaRPr lang="en-US">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0520" y="621665"/>
            <a:ext cx="4925695" cy="460375"/>
          </a:xfrm>
          <a:prstGeom prst="rect">
            <a:avLst/>
          </a:prstGeom>
          <a:noFill/>
        </p:spPr>
        <p:txBody>
          <a:bodyPr wrap="square" rtlCol="0">
            <a:spAutoFit/>
          </a:bodyPr>
          <a:p>
            <a:r>
              <a:rPr lang="en-US" altLang="en-US" sz="2400">
                <a:solidFill>
                  <a:srgbClr val="FFC000"/>
                </a:solidFill>
              </a:rPr>
              <a:t>Business Model:</a:t>
            </a:r>
            <a:endParaRPr lang="en-US" altLang="en-US" sz="2400">
              <a:solidFill>
                <a:srgbClr val="FFC000"/>
              </a:solidFill>
            </a:endParaRPr>
          </a:p>
        </p:txBody>
      </p:sp>
      <p:sp>
        <p:nvSpPr>
          <p:cNvPr id="3" name="Text Box 2"/>
          <p:cNvSpPr txBox="1"/>
          <p:nvPr/>
        </p:nvSpPr>
        <p:spPr>
          <a:xfrm>
            <a:off x="1052830" y="1583690"/>
            <a:ext cx="8913495" cy="2122805"/>
          </a:xfrm>
          <a:prstGeom prst="rect">
            <a:avLst/>
          </a:prstGeom>
        </p:spPr>
        <p:txBody>
          <a:bodyPr wrap="square">
            <a:spAutoFit/>
          </a:bodyPr>
          <a:p>
            <a:r>
              <a:rPr lang="en-US" altLang="zh-CN" sz="1800" b="1">
                <a:solidFill>
                  <a:schemeClr val="bg1"/>
                </a:solidFill>
              </a:rPr>
              <a:t>Revenue Streams:</a:t>
            </a:r>
            <a:endParaRPr lang="en-US" altLang="zh-CN" sz="1800" b="1">
              <a:solidFill>
                <a:schemeClr val="bg1"/>
              </a:solidFill>
            </a:endParaRPr>
          </a:p>
          <a:p>
            <a:endParaRPr lang="en-US" altLang="zh-CN" sz="1800" b="1">
              <a:solidFill>
                <a:schemeClr val="bg1"/>
              </a:solidFill>
            </a:endParaRPr>
          </a:p>
          <a:p>
            <a:pPr marL="742950" lvl="1" indent="-285750">
              <a:buFont typeface="Wingdings" panose="05000000000000000000" charset="0"/>
              <a:buChar char="ü"/>
            </a:pPr>
            <a:r>
              <a:rPr lang="en-US" altLang="en-US" sz="1600">
                <a:solidFill>
                  <a:schemeClr val="bg1"/>
                </a:solidFill>
              </a:rPr>
              <a:t>Device sales (1-time)</a:t>
            </a:r>
            <a:endParaRPr lang="en-US" altLang="en-US" sz="1600">
              <a:solidFill>
                <a:schemeClr val="bg1"/>
              </a:solidFill>
            </a:endParaRPr>
          </a:p>
          <a:p>
            <a:pPr marL="742950" lvl="1" indent="-285750">
              <a:buFont typeface="Wingdings" panose="05000000000000000000" charset="0"/>
              <a:buChar char="ü"/>
            </a:pPr>
            <a:endParaRPr lang="en-US" altLang="en-US" sz="1600">
              <a:solidFill>
                <a:schemeClr val="bg1"/>
              </a:solidFill>
            </a:endParaRPr>
          </a:p>
          <a:p>
            <a:pPr marL="742950" lvl="1" indent="-285750">
              <a:buFont typeface="Wingdings" panose="05000000000000000000" charset="0"/>
              <a:buChar char="ü"/>
            </a:pPr>
            <a:r>
              <a:rPr lang="en-US" altLang="en-US" sz="1600">
                <a:solidFill>
                  <a:schemeClr val="bg1"/>
                </a:solidFill>
              </a:rPr>
              <a:t>Subscription for premium features (cloud storage, drone services, smart alerts) or Premium Plan</a:t>
            </a:r>
            <a:endParaRPr lang="en-US" altLang="en-US" sz="1600">
              <a:solidFill>
                <a:schemeClr val="bg1"/>
              </a:solidFill>
            </a:endParaRPr>
          </a:p>
          <a:p>
            <a:pPr marL="742950" lvl="1" indent="-285750">
              <a:buFont typeface="Wingdings" panose="05000000000000000000" charset="0"/>
              <a:buChar char="ü"/>
            </a:pPr>
            <a:endParaRPr lang="en-US" altLang="en-US" sz="1600">
              <a:solidFill>
                <a:schemeClr val="bg1"/>
              </a:solidFill>
            </a:endParaRPr>
          </a:p>
          <a:p>
            <a:pPr marL="742950" lvl="1" indent="-285750">
              <a:buFont typeface="Wingdings" panose="05000000000000000000" charset="0"/>
              <a:buChar char="ü"/>
            </a:pPr>
            <a:r>
              <a:rPr lang="en-US" altLang="en-US" sz="1600">
                <a:solidFill>
                  <a:schemeClr val="bg1"/>
                </a:solidFill>
              </a:rPr>
              <a:t>B2B deals with schools, housing societies, municipalities ans espcially with Government</a:t>
            </a:r>
            <a:endParaRPr lang="en-US" altLang="en-US" sz="1600">
              <a:solidFill>
                <a:schemeClr val="bg1"/>
              </a:solidFill>
            </a:endParaRPr>
          </a:p>
          <a:p>
            <a:endParaRPr lang="en-US" altLang="en-US" sz="1600">
              <a:solidFill>
                <a:schemeClr val="bg1"/>
              </a:solidFill>
            </a:endParaRPr>
          </a:p>
        </p:txBody>
      </p:sp>
      <p:sp>
        <p:nvSpPr>
          <p:cNvPr id="4" name="Text Box 3"/>
          <p:cNvSpPr txBox="1"/>
          <p:nvPr/>
        </p:nvSpPr>
        <p:spPr>
          <a:xfrm>
            <a:off x="1063625" y="3847465"/>
            <a:ext cx="9317355" cy="2183765"/>
          </a:xfrm>
          <a:prstGeom prst="rect">
            <a:avLst/>
          </a:prstGeom>
        </p:spPr>
        <p:txBody>
          <a:bodyPr wrap="square">
            <a:spAutoFit/>
          </a:bodyPr>
          <a:p>
            <a:r>
              <a:rPr lang="en-US" altLang="zh-CN" sz="2000" b="1">
                <a:solidFill>
                  <a:schemeClr val="bg1"/>
                </a:solidFill>
              </a:rPr>
              <a:t>Pricing:</a:t>
            </a:r>
            <a:r>
              <a:rPr lang="en-US" altLang="zh-CN" sz="1600">
                <a:solidFill>
                  <a:schemeClr val="bg1"/>
                </a:solidFill>
              </a:rPr>
              <a:t> Based on cost of device development and services</a:t>
            </a:r>
            <a:endParaRPr lang="en-US" altLang="zh-CN" sz="1600">
              <a:solidFill>
                <a:schemeClr val="bg1"/>
              </a:solidFill>
            </a:endParaRPr>
          </a:p>
          <a:p>
            <a:endParaRPr lang="en-US" altLang="zh-CN" sz="1600">
              <a:solidFill>
                <a:schemeClr val="bg1"/>
              </a:solidFill>
            </a:endParaRPr>
          </a:p>
          <a:p>
            <a:endParaRPr lang="en-US" altLang="zh-CN" sz="1600">
              <a:solidFill>
                <a:schemeClr val="bg1"/>
              </a:solidFill>
            </a:endParaRPr>
          </a:p>
          <a:p>
            <a:r>
              <a:rPr lang="en-US" altLang="en-US" sz="1800" b="1">
                <a:solidFill>
                  <a:schemeClr val="bg1"/>
                </a:solidFill>
              </a:rPr>
              <a:t>Maintenance &amp; Upgrades:</a:t>
            </a:r>
            <a:endParaRPr lang="en-US" altLang="en-US" sz="1800" b="1">
              <a:solidFill>
                <a:schemeClr val="bg1"/>
              </a:solidFill>
            </a:endParaRPr>
          </a:p>
          <a:p>
            <a:endParaRPr lang="en-US" altLang="en-US" sz="1800" b="1">
              <a:solidFill>
                <a:schemeClr val="bg1"/>
              </a:solidFill>
            </a:endParaRPr>
          </a:p>
          <a:p>
            <a:pPr indent="457200"/>
            <a:r>
              <a:rPr lang="en-US" altLang="en-US" sz="1600">
                <a:solidFill>
                  <a:schemeClr val="bg1"/>
                </a:solidFill>
              </a:rPr>
              <a:t>We’ll provide regular firmware updates, hardware support, and options to upgrade sensors or software modules based on user needs.</a:t>
            </a:r>
            <a:endParaRPr lang="en-US" altLang="en-US" sz="1600">
              <a:solidFill>
                <a:schemeClr val="bg1"/>
              </a:solidFill>
            </a:endParaRPr>
          </a:p>
          <a:p>
            <a:r>
              <a:rPr lang="en-US" altLang="zh-CN" sz="1600">
                <a:solidFill>
                  <a:schemeClr val="bg1"/>
                </a:solidFill>
              </a:rPr>
              <a:t> </a:t>
            </a:r>
            <a:endParaRPr lang="en-US" altLang="zh-CN" sz="1600">
              <a:solidFill>
                <a:schemeClr val="bg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0520" y="741045"/>
            <a:ext cx="4925695" cy="460375"/>
          </a:xfrm>
          <a:prstGeom prst="rect">
            <a:avLst/>
          </a:prstGeom>
          <a:noFill/>
        </p:spPr>
        <p:txBody>
          <a:bodyPr wrap="square" rtlCol="0">
            <a:spAutoFit/>
          </a:bodyPr>
          <a:p>
            <a:r>
              <a:rPr lang="en-US" altLang="en-US" sz="2400">
                <a:solidFill>
                  <a:srgbClr val="FFC000"/>
                </a:solidFill>
              </a:rPr>
              <a:t>Go-To-Market Strategy:</a:t>
            </a:r>
            <a:endParaRPr lang="en-US" altLang="en-US" sz="2400">
              <a:solidFill>
                <a:srgbClr val="FFC000"/>
              </a:solidFill>
            </a:endParaRPr>
          </a:p>
        </p:txBody>
      </p:sp>
      <p:sp>
        <p:nvSpPr>
          <p:cNvPr id="2" name="Text Box 1"/>
          <p:cNvSpPr txBox="1"/>
          <p:nvPr/>
        </p:nvSpPr>
        <p:spPr>
          <a:xfrm>
            <a:off x="1532890" y="1680845"/>
            <a:ext cx="8359140" cy="3138170"/>
          </a:xfrm>
          <a:prstGeom prst="rect">
            <a:avLst/>
          </a:prstGeom>
        </p:spPr>
        <p:txBody>
          <a:bodyPr wrap="square">
            <a:spAutoFit/>
          </a:bodyPr>
          <a:p>
            <a:pPr marL="285750" indent="-285750">
              <a:buFont typeface="Wingdings" panose="05000000000000000000" charset="0"/>
              <a:buChar char="Ø"/>
            </a:pPr>
            <a:r>
              <a:rPr lang="en-US" altLang="en-US" sz="1800">
                <a:solidFill>
                  <a:schemeClr val="bg1"/>
                </a:solidFill>
              </a:rPr>
              <a:t>To successfully bring our innovation to market, we’re adopting a phased strategy:</a:t>
            </a:r>
            <a:endParaRPr lang="en-US" altLang="en-US" sz="1800">
              <a:solidFill>
                <a:schemeClr val="bg1"/>
              </a:solidFill>
            </a:endParaRPr>
          </a:p>
          <a:p>
            <a:pPr marL="285750" indent="-285750">
              <a:buFont typeface="Wingdings" panose="05000000000000000000" charset="0"/>
              <a:buChar char="Ø"/>
            </a:pPr>
            <a:endParaRPr lang="en-US" altLang="en-US" sz="1800">
              <a:solidFill>
                <a:schemeClr val="bg1"/>
              </a:solidFill>
            </a:endParaRPr>
          </a:p>
          <a:p>
            <a:pPr marL="285750" indent="-285750">
              <a:buFont typeface="Wingdings" panose="05000000000000000000" charset="0"/>
              <a:buChar char="Ø"/>
            </a:pPr>
            <a:r>
              <a:rPr lang="en-US" altLang="zh-CN" sz="1800">
                <a:solidFill>
                  <a:schemeClr val="bg1"/>
                </a:solidFill>
              </a:rPr>
              <a:t>Start with universities and hostels.</a:t>
            </a:r>
            <a:endParaRPr lang="en-US" altLang="zh-CN" sz="1800">
              <a:solidFill>
                <a:schemeClr val="bg1"/>
              </a:solidFill>
            </a:endParaRPr>
          </a:p>
          <a:p>
            <a:pPr marL="285750" indent="-285750">
              <a:buFont typeface="Wingdings" panose="05000000000000000000" charset="0"/>
              <a:buChar char="Ø"/>
            </a:pPr>
            <a:endParaRPr lang="en-US" altLang="zh-CN" sz="1800">
              <a:solidFill>
                <a:schemeClr val="bg1"/>
              </a:solidFill>
            </a:endParaRPr>
          </a:p>
          <a:p>
            <a:pPr marL="285750" indent="-285750">
              <a:buFont typeface="Wingdings" panose="05000000000000000000" charset="0"/>
              <a:buChar char="Ø"/>
            </a:pPr>
            <a:r>
              <a:rPr lang="en-US" altLang="zh-CN" sz="1800">
                <a:solidFill>
                  <a:schemeClr val="bg1"/>
                </a:solidFill>
              </a:rPr>
              <a:t>Partner with local police and safety orgs., and Government.</a:t>
            </a:r>
            <a:endParaRPr lang="en-US" altLang="zh-CN" sz="1800">
              <a:solidFill>
                <a:schemeClr val="bg1"/>
              </a:solidFill>
            </a:endParaRPr>
          </a:p>
          <a:p>
            <a:pPr marL="285750" indent="-285750">
              <a:buFont typeface="Wingdings" panose="05000000000000000000" charset="0"/>
              <a:buChar char="Ø"/>
            </a:pPr>
            <a:endParaRPr lang="en-US" altLang="zh-CN" sz="1800">
              <a:solidFill>
                <a:schemeClr val="bg1"/>
              </a:solidFill>
            </a:endParaRPr>
          </a:p>
          <a:p>
            <a:pPr marL="285750" indent="-285750">
              <a:buFont typeface="Wingdings" panose="05000000000000000000" charset="0"/>
              <a:buChar char="Ø"/>
            </a:pPr>
            <a:r>
              <a:rPr lang="en-US" altLang="en-US" sz="1800">
                <a:solidFill>
                  <a:schemeClr val="bg1"/>
                </a:solidFill>
              </a:rPr>
              <a:t>Social media + community outreach.</a:t>
            </a:r>
            <a:endParaRPr lang="en-US" altLang="en-US" sz="1800">
              <a:solidFill>
                <a:schemeClr val="bg1"/>
              </a:solidFill>
            </a:endParaRPr>
          </a:p>
          <a:p>
            <a:pPr marL="285750" indent="-285750">
              <a:buFont typeface="Wingdings" panose="05000000000000000000" charset="0"/>
              <a:buChar char="Ø"/>
            </a:pPr>
            <a:endParaRPr lang="en-US" altLang="zh-CN" sz="1800">
              <a:solidFill>
                <a:schemeClr val="bg1"/>
              </a:solidFill>
            </a:endParaRPr>
          </a:p>
          <a:p>
            <a:pPr marL="285750" indent="-285750">
              <a:buFont typeface="Wingdings" panose="05000000000000000000" charset="0"/>
              <a:buChar char="Ø"/>
            </a:pPr>
            <a:r>
              <a:rPr lang="en-US" altLang="zh-CN" sz="1800">
                <a:solidFill>
                  <a:schemeClr val="bg1"/>
                </a:solidFill>
              </a:rPr>
              <a:t>Run campaigns in cities and online.</a:t>
            </a:r>
            <a:endParaRPr lang="en-US" altLang="zh-CN" sz="1800">
              <a:solidFill>
                <a:schemeClr val="bg1"/>
              </a:solidFill>
            </a:endParaRPr>
          </a:p>
          <a:p>
            <a:pPr marL="285750" indent="-285750">
              <a:buFont typeface="Wingdings" panose="05000000000000000000" charset="0"/>
              <a:buChar char="Ø"/>
            </a:pPr>
            <a:endParaRPr lang="en-US" altLang="zh-CN" sz="1800">
              <a:solidFill>
                <a:schemeClr val="bg1"/>
              </a:solidFill>
            </a:endParaRPr>
          </a:p>
          <a:p>
            <a:pPr marL="285750" indent="-285750">
              <a:buFont typeface="Wingdings" panose="05000000000000000000" charset="0"/>
              <a:buChar char="Ø"/>
            </a:pPr>
            <a:r>
              <a:rPr lang="en-US" altLang="zh-CN" sz="1800">
                <a:solidFill>
                  <a:schemeClr val="bg1"/>
                </a:solidFill>
              </a:rPr>
              <a:t>Word of mouth will follow — safety spreads fast.</a:t>
            </a:r>
            <a:endParaRPr lang="en-US" altLang="zh-CN" sz="1800">
              <a:solidFill>
                <a:schemeClr val="bg1"/>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7273</Words>
  <Application>WPS Presentation</Application>
  <PresentationFormat>自定义</PresentationFormat>
  <Paragraphs>211</Paragraphs>
  <Slides>15</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15</vt:i4>
      </vt:variant>
    </vt:vector>
  </HeadingPairs>
  <TitlesOfParts>
    <vt:vector size="34" baseType="lpstr">
      <vt:lpstr>Arial</vt:lpstr>
      <vt:lpstr>SimSun</vt:lpstr>
      <vt:lpstr>Wingdings</vt:lpstr>
      <vt:lpstr>Calibri</vt:lpstr>
      <vt:lpstr>Calibri Light</vt:lpstr>
      <vt:lpstr>张海山锐线体2.0</vt:lpstr>
      <vt:lpstr>Wingdings</vt:lpstr>
      <vt:lpstr>Microsoft YaHei</vt:lpstr>
      <vt:lpstr>Clear Sans Light</vt:lpstr>
      <vt:lpstr>Cambria</vt:lpstr>
      <vt:lpstr>MS Mincho</vt:lpstr>
      <vt:lpstr>Calibri</vt:lpstr>
      <vt:lpstr>等线</vt:lpstr>
      <vt:lpstr>Arial</vt:lpstr>
      <vt:lpstr>IBM Plex Sans</vt:lpstr>
      <vt:lpstr>Yu Gothic UI</vt:lpstr>
      <vt:lpstr>Arial Unicode MS</vt:lpstr>
      <vt:lpstr>Yu Gothic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akula shiva akula shiva</cp:lastModifiedBy>
  <cp:revision>164</cp:revision>
  <dcterms:created xsi:type="dcterms:W3CDTF">2014-11-03T08:29:00Z</dcterms:created>
  <dcterms:modified xsi:type="dcterms:W3CDTF">2025-08-19T15:10:28Z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ame">
    <vt:lpwstr>4XcTMlnklC59949.ppt</vt:lpwstr>
  </property>
  <property fmtid="{D5CDD505-2E9C-101B-9397-08002B2CF9AE}" pid="3" name="fileid">
    <vt:lpwstr>518304</vt:lpwstr>
  </property>
  <property fmtid="{D5CDD505-2E9C-101B-9397-08002B2CF9AE}" pid="4" name="KSOProductBuildVer">
    <vt:lpwstr>1033-12.2.0.22222</vt:lpwstr>
  </property>
  <property fmtid="{D5CDD505-2E9C-101B-9397-08002B2CF9AE}" pid="5" name="ICV">
    <vt:lpwstr>D3ADD63C77B548CE916687C6E46D16C8_11</vt:lpwstr>
  </property>
</Properties>
</file>